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309" r:id="rId3"/>
    <p:sldId id="310" r:id="rId4"/>
    <p:sldId id="311" r:id="rId5"/>
    <p:sldId id="308" r:id="rId6"/>
    <p:sldId id="312" r:id="rId7"/>
    <p:sldId id="313" r:id="rId8"/>
    <p:sldId id="306" r:id="rId9"/>
    <p:sldId id="307" r:id="rId10"/>
    <p:sldId id="304" r:id="rId11"/>
    <p:sldId id="305" r:id="rId12"/>
    <p:sldId id="276" r:id="rId13"/>
    <p:sldId id="277"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302" r:id="rId32"/>
    <p:sldId id="299" r:id="rId33"/>
    <p:sldId id="314" r:id="rId34"/>
  </p:sldIdLst>
  <p:sldSz cx="12192000" cy="6858000"/>
  <p:notesSz cx="9926638" cy="14352588"/>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158" autoAdjust="0"/>
    <p:restoredTop sz="94660"/>
  </p:normalViewPr>
  <p:slideViewPr>
    <p:cSldViewPr snapToGrid="0">
      <p:cViewPr varScale="1">
        <p:scale>
          <a:sx n="85" d="100"/>
          <a:sy n="85" d="100"/>
        </p:scale>
        <p:origin x="-101"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BDA25C9-C6EF-4081-8D68-614CF06FEF1C}" type="datetimeFigureOut">
              <a:rPr lang="it-IT"/>
              <a:pPr>
                <a:defRPr/>
              </a:pPr>
              <a:t>13/11/2014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5D54AE3-9666-439B-92E2-A03C8BB5D3A5}"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301B2AE-1DC9-4CFC-B229-EB827D3BBE13}" type="datetimeFigureOut">
              <a:rPr lang="it-IT"/>
              <a:pPr>
                <a:defRPr/>
              </a:pPr>
              <a:t>13/11/2014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59D841-C5C2-409A-A5F5-3B27FF3B9F70}"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6A14F7D-8F74-407A-AEBE-9D37F810012C}" type="datetimeFigureOut">
              <a:rPr lang="it-IT"/>
              <a:pPr>
                <a:defRPr/>
              </a:pPr>
              <a:t>13/11/2014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67EB22D-1525-4A14-B946-2A582C534673}"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5B4238C-84CB-49E4-B718-4E326BF74462}" type="datetimeFigureOut">
              <a:rPr lang="it-IT"/>
              <a:pPr>
                <a:defRPr/>
              </a:pPr>
              <a:t>13/11/2014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AA8BD89-5354-48B0-80ED-E761225FFFC9}"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6559E7A-C7AC-4FEA-B181-AA0662EC5F7A}" type="datetimeFigureOut">
              <a:rPr lang="it-IT"/>
              <a:pPr>
                <a:defRPr/>
              </a:pPr>
              <a:t>13/11/2014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E052ADE-FC93-4EAD-BEE2-1DABD868FA3D}"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8B76B00C-E50D-4644-A02B-8D37653E76F7}" type="datetimeFigureOut">
              <a:rPr lang="it-IT"/>
              <a:pPr>
                <a:defRPr/>
              </a:pPr>
              <a:t>13/11/2014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B28484C-22F7-4E72-B31A-C669868AE66C}"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DC3F0D30-3B65-45A7-A42D-539929EFCF0A}" type="datetimeFigureOut">
              <a:rPr lang="it-IT"/>
              <a:pPr>
                <a:defRPr/>
              </a:pPr>
              <a:t>13/11/2014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BE8B8CED-C887-420D-B8DB-A637DA918F8F}"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CD831C60-7967-44ED-A953-D9F886796315}" type="datetimeFigureOut">
              <a:rPr lang="it-IT"/>
              <a:pPr>
                <a:defRPr/>
              </a:pPr>
              <a:t>13/11/2014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01BB18AE-410F-4590-9DEA-9674DB6BCC2F}"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8719637-FE12-49F5-A423-49005B0838C5}" type="datetimeFigureOut">
              <a:rPr lang="it-IT"/>
              <a:pPr>
                <a:defRPr/>
              </a:pPr>
              <a:t>13/11/2014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A10D4894-D51B-4BF9-BCB1-F5DD27B0EACF}"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7E801FD-B429-4AA4-8E2A-A3FD00F1128F}" type="datetimeFigureOut">
              <a:rPr lang="it-IT"/>
              <a:pPr>
                <a:defRPr/>
              </a:pPr>
              <a:t>13/11/2014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E516A3F-B4C8-467B-81E9-47EBCD40F8C4}"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880DFA1-B691-4D5B-8E08-BB4E3FE2EE8A}" type="datetimeFigureOut">
              <a:rPr lang="it-IT"/>
              <a:pPr>
                <a:defRPr/>
              </a:pPr>
              <a:t>13/11/2014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D2970AB-6FEB-4943-BC14-3945323FDC8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72A76C2-B649-4BEF-83ED-A8BAA53D8E68}" type="datetimeFigureOut">
              <a:rPr lang="it-IT"/>
              <a:pPr>
                <a:defRPr/>
              </a:pPr>
              <a:t>13/11/2014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1115CD6-C129-414A-B3C1-FF4BC7A94A4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255713" y="1435100"/>
            <a:ext cx="9879012" cy="3616325"/>
          </a:xfrm>
        </p:spPr>
        <p:txBody>
          <a:bodyPr rtlCol="0">
            <a:normAutofit fontScale="90000"/>
          </a:bodyPr>
          <a:lstStyle/>
          <a:p>
            <a:pPr fontAlgn="auto">
              <a:spcAft>
                <a:spcPts val="0"/>
              </a:spcAft>
              <a:defRPr/>
            </a:pPr>
            <a:r>
              <a:rPr lang="it-IT" sz="3600" dirty="0" smtClean="0">
                <a:latin typeface="+mn-lt"/>
              </a:rPr>
              <a:t/>
            </a:r>
            <a:br>
              <a:rPr lang="it-IT" sz="3600" dirty="0" smtClean="0">
                <a:latin typeface="+mn-lt"/>
              </a:rPr>
            </a:br>
            <a:r>
              <a:rPr lang="it-IT" sz="3600" dirty="0" smtClean="0">
                <a:latin typeface="+mn-lt"/>
              </a:rPr>
              <a:t/>
            </a:r>
            <a:br>
              <a:rPr lang="it-IT" sz="3600" dirty="0" smtClean="0">
                <a:latin typeface="+mn-lt"/>
              </a:rPr>
            </a:br>
            <a:r>
              <a:rPr lang="it-IT" dirty="0" smtClean="0">
                <a:solidFill>
                  <a:srgbClr val="C00000"/>
                </a:solidFill>
                <a:latin typeface="+mn-lt"/>
              </a:rPr>
              <a:t>PROGETTO NAZIONALE</a:t>
            </a:r>
            <a:r>
              <a:rPr lang="it-IT" sz="3600" dirty="0" smtClean="0">
                <a:latin typeface="+mn-lt"/>
              </a:rPr>
              <a:t/>
            </a:r>
            <a:br>
              <a:rPr lang="it-IT" sz="3600" dirty="0" smtClean="0">
                <a:latin typeface="+mn-lt"/>
              </a:rPr>
            </a:br>
            <a:r>
              <a:rPr lang="it-IT" dirty="0" smtClean="0">
                <a:solidFill>
                  <a:srgbClr val="C00000"/>
                </a:solidFill>
                <a:latin typeface="+mn-lt"/>
              </a:rPr>
              <a:t>PIANO </a:t>
            </a:r>
            <a:r>
              <a:rPr lang="it-IT" dirty="0" err="1" smtClean="0">
                <a:solidFill>
                  <a:srgbClr val="C00000"/>
                </a:solidFill>
                <a:latin typeface="+mn-lt"/>
              </a:rPr>
              <a:t>DI</a:t>
            </a:r>
            <a:r>
              <a:rPr lang="it-IT" dirty="0" smtClean="0">
                <a:solidFill>
                  <a:srgbClr val="C00000"/>
                </a:solidFill>
                <a:latin typeface="+mn-lt"/>
              </a:rPr>
              <a:t>  RAZIONALIZZAZIONE DEGLI SPAZI</a:t>
            </a:r>
            <a:br>
              <a:rPr lang="it-IT" dirty="0" smtClean="0">
                <a:solidFill>
                  <a:srgbClr val="C00000"/>
                </a:solidFill>
                <a:latin typeface="+mn-lt"/>
              </a:rPr>
            </a:br>
            <a:r>
              <a:rPr lang="it-IT" sz="4400" dirty="0" smtClean="0">
                <a:solidFill>
                  <a:srgbClr val="C00000"/>
                </a:solidFill>
              </a:rPr>
              <a:t/>
            </a:r>
            <a:br>
              <a:rPr lang="it-IT" sz="4400" dirty="0" smtClean="0">
                <a:solidFill>
                  <a:srgbClr val="C00000"/>
                </a:solidFill>
              </a:rPr>
            </a:br>
            <a:r>
              <a:rPr lang="it-IT" sz="4400" b="1" dirty="0" smtClean="0"/>
              <a:t>RIDUZIONE DEI FITTI PASSIVI</a:t>
            </a:r>
            <a:endParaRPr lang="it-IT" sz="4400" b="1" dirty="0">
              <a:latin typeface="+mn-lt"/>
            </a:endParaRPr>
          </a:p>
        </p:txBody>
      </p:sp>
      <p:pic>
        <p:nvPicPr>
          <p:cNvPr id="13314" name="Picture 5"/>
          <p:cNvPicPr>
            <a:picLocks noChangeAspect="1" noChangeArrowheads="1"/>
          </p:cNvPicPr>
          <p:nvPr/>
        </p:nvPicPr>
        <p:blipFill>
          <a:blip r:embed="rId2" cstate="print"/>
          <a:srcRect/>
          <a:stretch>
            <a:fillRect/>
          </a:stretch>
        </p:blipFill>
        <p:spPr bwMode="auto">
          <a:xfrm>
            <a:off x="223838" y="120650"/>
            <a:ext cx="2117725" cy="730250"/>
          </a:xfrm>
          <a:prstGeom prst="rect">
            <a:avLst/>
          </a:prstGeom>
          <a:noFill/>
          <a:ln w="9525">
            <a:noFill/>
            <a:miter lim="800000"/>
            <a:headEnd/>
            <a:tailEnd/>
          </a:ln>
        </p:spPr>
      </p:pic>
      <p:sp>
        <p:nvSpPr>
          <p:cNvPr id="13315" name="CasellaDiTesto 3"/>
          <p:cNvSpPr txBox="1">
            <a:spLocks noChangeArrowheads="1"/>
          </p:cNvSpPr>
          <p:nvPr/>
        </p:nvSpPr>
        <p:spPr bwMode="auto">
          <a:xfrm>
            <a:off x="1255713" y="120650"/>
            <a:ext cx="10015537" cy="646113"/>
          </a:xfrm>
          <a:prstGeom prst="rect">
            <a:avLst/>
          </a:prstGeom>
          <a:noFill/>
          <a:ln w="9525">
            <a:noFill/>
            <a:miter lim="800000"/>
            <a:headEnd/>
            <a:tailEnd/>
          </a:ln>
        </p:spPr>
        <p:txBody>
          <a:bodyPr>
            <a:spAutoFit/>
          </a:bodyPr>
          <a:lstStyle/>
          <a:p>
            <a:pPr algn="ctr"/>
            <a:r>
              <a:rPr lang="it-IT" sz="3600">
                <a:solidFill>
                  <a:srgbClr val="0070C0"/>
                </a:solidFill>
                <a:latin typeface="Calibri" pitchFamily="34" charset="0"/>
              </a:rPr>
              <a:t>SEGRETARIATO GENERALE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2750" y="328613"/>
            <a:ext cx="4006850" cy="801687"/>
          </a:xfrm>
        </p:spPr>
        <p:txBody>
          <a:bodyPr rtlCol="0">
            <a:normAutofit fontScale="90000"/>
          </a:bodyPr>
          <a:lstStyle/>
          <a:p>
            <a:pPr fontAlgn="auto">
              <a:spcAft>
                <a:spcPts val="0"/>
              </a:spcAft>
              <a:defRPr/>
            </a:pPr>
            <a:r>
              <a:rPr lang="it-IT" b="1" dirty="0" smtClean="0"/>
              <a:t/>
            </a:r>
            <a:br>
              <a:rPr lang="it-IT" b="1" dirty="0" smtClean="0"/>
            </a:br>
            <a:r>
              <a:rPr lang="it-IT" dirty="0" smtClean="0"/>
              <a:t/>
            </a:r>
            <a:br>
              <a:rPr lang="it-IT" dirty="0" smtClean="0"/>
            </a:br>
            <a:endParaRPr lang="it-IT" sz="2800" b="1" dirty="0"/>
          </a:p>
        </p:txBody>
      </p:sp>
      <p:sp>
        <p:nvSpPr>
          <p:cNvPr id="22530" name="Rettangolo 5"/>
          <p:cNvSpPr>
            <a:spLocks noChangeArrowheads="1"/>
          </p:cNvSpPr>
          <p:nvPr/>
        </p:nvSpPr>
        <p:spPr bwMode="auto">
          <a:xfrm>
            <a:off x="646113" y="107950"/>
            <a:ext cx="10909300" cy="646113"/>
          </a:xfrm>
          <a:prstGeom prst="rect">
            <a:avLst/>
          </a:prstGeom>
          <a:noFill/>
          <a:ln w="9525">
            <a:noFill/>
            <a:miter lim="800000"/>
            <a:headEnd/>
            <a:tailEnd/>
          </a:ln>
        </p:spPr>
        <p:txBody>
          <a:bodyPr>
            <a:spAutoFit/>
          </a:bodyPr>
          <a:lstStyle/>
          <a:p>
            <a:pPr algn="ctr"/>
            <a:r>
              <a:rPr lang="it-IT" sz="3600" b="1">
                <a:latin typeface="Calibri" pitchFamily="34" charset="0"/>
              </a:rPr>
              <a:t>TABELLE RIASSUNTIVE</a:t>
            </a:r>
          </a:p>
        </p:txBody>
      </p:sp>
      <p:graphicFrame>
        <p:nvGraphicFramePr>
          <p:cNvPr id="11" name="Tabella 10"/>
          <p:cNvGraphicFramePr>
            <a:graphicFrameLocks noGrp="1"/>
          </p:cNvGraphicFramePr>
          <p:nvPr/>
        </p:nvGraphicFramePr>
        <p:xfrm>
          <a:off x="1192213" y="860425"/>
          <a:ext cx="4957483" cy="5518597"/>
        </p:xfrm>
        <a:graphic>
          <a:graphicData uri="http://schemas.openxmlformats.org/drawingml/2006/table">
            <a:tbl>
              <a:tblPr/>
              <a:tblGrid>
                <a:gridCol w="1243862"/>
                <a:gridCol w="1344194"/>
                <a:gridCol w="1196105"/>
                <a:gridCol w="1173322"/>
              </a:tblGrid>
              <a:tr h="583664">
                <a:tc gridSpan="4">
                  <a:txBody>
                    <a:bodyPr/>
                    <a:lstStyle/>
                    <a:p>
                      <a:pPr algn="ctr" fontAlgn="ctr"/>
                      <a:r>
                        <a:rPr lang="it-IT" sz="1600" b="1" i="0" u="none" strike="noStrike" dirty="0">
                          <a:solidFill>
                            <a:srgbClr val="000000"/>
                          </a:solidFill>
                          <a:latin typeface="Calibri"/>
                        </a:rPr>
                        <a:t>PROSPETTO NAZIONALE LOCAZIONI PASSIVE                                    </a:t>
                      </a:r>
                      <a:endParaRPr lang="it-IT" sz="1600" b="1" i="0" u="none" strike="noStrike" dirty="0" smtClean="0">
                        <a:solidFill>
                          <a:srgbClr val="000000"/>
                        </a:solidFill>
                        <a:latin typeface="Calibri"/>
                      </a:endParaRPr>
                    </a:p>
                    <a:p>
                      <a:pPr algn="ctr" fontAlgn="ctr"/>
                      <a:r>
                        <a:rPr lang="it-IT" sz="1600" b="1" i="0" u="none" strike="noStrike" dirty="0" smtClean="0">
                          <a:solidFill>
                            <a:srgbClr val="000000"/>
                          </a:solidFill>
                          <a:latin typeface="Calibri"/>
                        </a:rPr>
                        <a:t>RISPARMI </a:t>
                      </a:r>
                      <a:r>
                        <a:rPr lang="it-IT" sz="1600" b="1" i="0" u="none" strike="noStrike" dirty="0">
                          <a:solidFill>
                            <a:srgbClr val="000000"/>
                          </a:solidFill>
                          <a:latin typeface="Calibri"/>
                        </a:rPr>
                        <a:t>ANNUALI </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459680">
                <a:tc>
                  <a:txBody>
                    <a:bodyPr/>
                    <a:lstStyle/>
                    <a:p>
                      <a:pPr algn="ctr" fontAlgn="ctr"/>
                      <a:r>
                        <a:rPr lang="it-IT" sz="1000" b="1" i="0" u="none" strike="noStrike">
                          <a:solidFill>
                            <a:srgbClr val="000000"/>
                          </a:solidFill>
                          <a:latin typeface="Calibri"/>
                        </a:rPr>
                        <a:t>REGIONI</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it-IT" sz="1000" b="1" i="0" u="none" strike="noStrike">
                          <a:solidFill>
                            <a:srgbClr val="000000"/>
                          </a:solidFill>
                          <a:latin typeface="Calibri"/>
                        </a:rPr>
                        <a:t>CANONE PAGATO PRIMA DELLA RIDUZIONE </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it-IT" sz="1000" b="1" i="0" u="none" strike="noStrike">
                          <a:solidFill>
                            <a:srgbClr val="000000"/>
                          </a:solidFill>
                          <a:latin typeface="Calibri"/>
                        </a:rPr>
                        <a:t>CANONE CON RIDUZIONE DEL 15%</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it-IT" sz="1000" b="1" i="0" u="none" strike="noStrike">
                          <a:solidFill>
                            <a:srgbClr val="000000"/>
                          </a:solidFill>
                          <a:latin typeface="Calibri"/>
                        </a:rPr>
                        <a:t>RISPARMIO</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226525">
                <a:tc>
                  <a:txBody>
                    <a:bodyPr/>
                    <a:lstStyle/>
                    <a:p>
                      <a:pPr algn="l" fontAlgn="ctr"/>
                      <a:r>
                        <a:rPr lang="it-IT" sz="1000" b="1" i="0" u="none" strike="noStrike" dirty="0">
                          <a:solidFill>
                            <a:srgbClr val="000000"/>
                          </a:solidFill>
                          <a:latin typeface="Calibri"/>
                        </a:rPr>
                        <a:t>ABRUZZO</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rgbClr val="000000"/>
                          </a:solidFill>
                          <a:latin typeface="Calibri"/>
                        </a:rPr>
                        <a:t>607.188,73</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517.986,10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89.202,63</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475">
                <a:tc>
                  <a:txBody>
                    <a:bodyPr/>
                    <a:lstStyle/>
                    <a:p>
                      <a:pPr algn="l" fontAlgn="ctr"/>
                      <a:r>
                        <a:rPr lang="it-IT" sz="1000" b="1" i="0" u="none" strike="noStrike" dirty="0">
                          <a:solidFill>
                            <a:srgbClr val="000000"/>
                          </a:solidFill>
                          <a:latin typeface="Calibri"/>
                        </a:rPr>
                        <a:t>BASILICATA</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rgbClr val="000000"/>
                          </a:solidFill>
                          <a:latin typeface="Calibri"/>
                        </a:rPr>
                        <a:t>795.141,01</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675.869,85</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rgbClr val="000000"/>
                          </a:solidFill>
                          <a:latin typeface="Calibri"/>
                        </a:rPr>
                        <a:t>119.271,16</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001">
                <a:tc>
                  <a:txBody>
                    <a:bodyPr/>
                    <a:lstStyle/>
                    <a:p>
                      <a:pPr algn="l" fontAlgn="ctr"/>
                      <a:r>
                        <a:rPr lang="it-IT" sz="1000" b="1" i="0" u="none" strike="noStrike">
                          <a:solidFill>
                            <a:srgbClr val="000000"/>
                          </a:solidFill>
                          <a:latin typeface="Calibri"/>
                        </a:rPr>
                        <a:t>CALABRIA</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rgbClr val="000000"/>
                          </a:solidFill>
                          <a:latin typeface="Calibri"/>
                        </a:rPr>
                        <a:t>509.246,40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432.998,91</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76.247,49</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475">
                <a:tc>
                  <a:txBody>
                    <a:bodyPr/>
                    <a:lstStyle/>
                    <a:p>
                      <a:pPr algn="l" fontAlgn="ctr"/>
                      <a:r>
                        <a:rPr lang="it-IT" sz="1000" b="1" i="0" u="none" strike="noStrike">
                          <a:solidFill>
                            <a:srgbClr val="000000"/>
                          </a:solidFill>
                          <a:latin typeface="Calibri"/>
                        </a:rPr>
                        <a:t>CAMPANIA</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rgbClr val="000000"/>
                          </a:solidFill>
                          <a:latin typeface="Calibri"/>
                        </a:rPr>
                        <a:t>855.867,15</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728.524,76</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rgbClr val="000000"/>
                          </a:solidFill>
                          <a:latin typeface="Calibri"/>
                        </a:rPr>
                        <a:t>127.342,39</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001">
                <a:tc>
                  <a:txBody>
                    <a:bodyPr/>
                    <a:lstStyle/>
                    <a:p>
                      <a:pPr algn="l" fontAlgn="ctr"/>
                      <a:r>
                        <a:rPr lang="it-IT" sz="1000" b="1" i="0" u="none" strike="noStrike" dirty="0">
                          <a:solidFill>
                            <a:srgbClr val="000000"/>
                          </a:solidFill>
                          <a:latin typeface="Calibri"/>
                        </a:rPr>
                        <a:t>EMILIA ROMAGNA</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1.132.948,66</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957.781,20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rgbClr val="000000"/>
                          </a:solidFill>
                          <a:latin typeface="Calibri"/>
                        </a:rPr>
                        <a:t>175.167,46</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475">
                <a:tc>
                  <a:txBody>
                    <a:bodyPr/>
                    <a:lstStyle/>
                    <a:p>
                      <a:pPr algn="l" fontAlgn="ctr"/>
                      <a:r>
                        <a:rPr lang="it-IT" sz="1000" b="1" i="0" u="none" strike="noStrike">
                          <a:solidFill>
                            <a:srgbClr val="000000"/>
                          </a:solidFill>
                          <a:latin typeface="Calibri"/>
                        </a:rPr>
                        <a:t>FRIULI VENEZIA GIULIA</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78.214,83</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66.568,10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rgbClr val="000000"/>
                          </a:solidFill>
                          <a:latin typeface="Calibri"/>
                        </a:rPr>
                        <a:t>11.646,73</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475">
                <a:tc>
                  <a:txBody>
                    <a:bodyPr/>
                    <a:lstStyle/>
                    <a:p>
                      <a:pPr algn="l" fontAlgn="ctr"/>
                      <a:r>
                        <a:rPr lang="it-IT" sz="1000" b="1" i="0" u="none" strike="noStrike">
                          <a:solidFill>
                            <a:srgbClr val="000000"/>
                          </a:solidFill>
                          <a:latin typeface="Calibri"/>
                        </a:rPr>
                        <a:t>LAZIO</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12.269.965,51</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10.466.727,44</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1.803.238,07</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0">
                <a:tc>
                  <a:txBody>
                    <a:bodyPr/>
                    <a:lstStyle/>
                    <a:p>
                      <a:pPr algn="l" fontAlgn="ctr"/>
                      <a:r>
                        <a:rPr lang="it-IT" sz="1000" b="1" i="0" u="none" strike="noStrike">
                          <a:solidFill>
                            <a:srgbClr val="000000"/>
                          </a:solidFill>
                          <a:latin typeface="Calibri"/>
                        </a:rPr>
                        <a:t>LIGURIA</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543.754,05</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462.989,64</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80.764,41</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475">
                <a:tc>
                  <a:txBody>
                    <a:bodyPr/>
                    <a:lstStyle/>
                    <a:p>
                      <a:pPr algn="l" fontAlgn="ctr"/>
                      <a:r>
                        <a:rPr lang="it-IT" sz="1000" b="1" i="0" u="none" strike="noStrike">
                          <a:solidFill>
                            <a:srgbClr val="000000"/>
                          </a:solidFill>
                          <a:latin typeface="Calibri"/>
                        </a:rPr>
                        <a:t>LOMBARDIA</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2.329.813,50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1.994.421,50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335.392,00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475">
                <a:tc>
                  <a:txBody>
                    <a:bodyPr/>
                    <a:lstStyle/>
                    <a:p>
                      <a:pPr algn="l" fontAlgn="ctr"/>
                      <a:r>
                        <a:rPr lang="it-IT" sz="1000" b="1" i="0" u="none" strike="noStrike">
                          <a:solidFill>
                            <a:srgbClr val="000000"/>
                          </a:solidFill>
                          <a:latin typeface="Calibri"/>
                        </a:rPr>
                        <a:t>MARCHE</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1.211.408,99</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1.032.867,68</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178.541,31</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50">
                <a:tc>
                  <a:txBody>
                    <a:bodyPr/>
                    <a:lstStyle/>
                    <a:p>
                      <a:pPr algn="l" fontAlgn="ctr"/>
                      <a:r>
                        <a:rPr lang="it-IT" sz="1000" b="1" i="0" u="none" strike="noStrike">
                          <a:solidFill>
                            <a:srgbClr val="000000"/>
                          </a:solidFill>
                          <a:latin typeface="Calibri"/>
                        </a:rPr>
                        <a:t>MOLISE</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386.451,07</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328.483,41</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57.967,66</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525">
                <a:tc>
                  <a:txBody>
                    <a:bodyPr/>
                    <a:lstStyle/>
                    <a:p>
                      <a:pPr algn="l" fontAlgn="ctr"/>
                      <a:r>
                        <a:rPr lang="it-IT" sz="1000" b="1" i="0" u="none" strike="noStrike">
                          <a:solidFill>
                            <a:srgbClr val="000000"/>
                          </a:solidFill>
                          <a:latin typeface="Calibri"/>
                        </a:rPr>
                        <a:t>PIEMONTE</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193.707,18</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164.651,10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29.056,08</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475">
                <a:tc>
                  <a:txBody>
                    <a:bodyPr/>
                    <a:lstStyle/>
                    <a:p>
                      <a:pPr algn="l" fontAlgn="ctr"/>
                      <a:r>
                        <a:rPr lang="it-IT" sz="1000" b="1" i="0" u="none" strike="noStrike">
                          <a:solidFill>
                            <a:srgbClr val="000000"/>
                          </a:solidFill>
                          <a:latin typeface="Calibri"/>
                        </a:rPr>
                        <a:t>PUGLIA</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607.418,29</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486.830,61</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120.587,68</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001">
                <a:tc>
                  <a:txBody>
                    <a:bodyPr/>
                    <a:lstStyle/>
                    <a:p>
                      <a:pPr algn="l" fontAlgn="ctr"/>
                      <a:r>
                        <a:rPr lang="it-IT" sz="1000" b="1" i="0" u="none" strike="noStrike">
                          <a:solidFill>
                            <a:srgbClr val="000000"/>
                          </a:solidFill>
                          <a:latin typeface="Calibri"/>
                        </a:rPr>
                        <a:t>SARDEGNA</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283.610,27</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241.068,72</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rgbClr val="000000"/>
                          </a:solidFill>
                          <a:latin typeface="Calibri"/>
                        </a:rPr>
                        <a:t>42.541,55</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475">
                <a:tc>
                  <a:txBody>
                    <a:bodyPr/>
                    <a:lstStyle/>
                    <a:p>
                      <a:pPr algn="l" fontAlgn="ctr"/>
                      <a:r>
                        <a:rPr lang="it-IT" sz="1000" b="1" i="0" u="none" strike="noStrike">
                          <a:solidFill>
                            <a:srgbClr val="000000"/>
                          </a:solidFill>
                          <a:latin typeface="Calibri"/>
                        </a:rPr>
                        <a:t>SICILIA</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1.024.828,12</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885.354,44</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rgbClr val="000000"/>
                          </a:solidFill>
                          <a:latin typeface="Calibri"/>
                        </a:rPr>
                        <a:t>139.473,68</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001">
                <a:tc>
                  <a:txBody>
                    <a:bodyPr/>
                    <a:lstStyle/>
                    <a:p>
                      <a:pPr algn="l" fontAlgn="ctr"/>
                      <a:r>
                        <a:rPr lang="it-IT" sz="1000" b="1" i="0" u="none" strike="noStrike">
                          <a:solidFill>
                            <a:srgbClr val="000000"/>
                          </a:solidFill>
                          <a:latin typeface="Calibri"/>
                        </a:rPr>
                        <a:t>TOSCANA</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527.484,60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448.613,96</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rgbClr val="000000"/>
                          </a:solidFill>
                          <a:latin typeface="Calibri"/>
                        </a:rPr>
                        <a:t>78.870,64</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525">
                <a:tc>
                  <a:txBody>
                    <a:bodyPr/>
                    <a:lstStyle/>
                    <a:p>
                      <a:pPr algn="l" fontAlgn="ctr"/>
                      <a:r>
                        <a:rPr lang="it-IT" sz="1000" b="1" i="0" u="none" strike="noStrike">
                          <a:solidFill>
                            <a:srgbClr val="000000"/>
                          </a:solidFill>
                          <a:latin typeface="Calibri"/>
                        </a:rPr>
                        <a:t>TRENTINO ALTO ADIGE</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267.114,30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227.047,16</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rgbClr val="000000"/>
                          </a:solidFill>
                          <a:latin typeface="Calibri"/>
                        </a:rPr>
                        <a:t>40.067,14</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001">
                <a:tc>
                  <a:txBody>
                    <a:bodyPr/>
                    <a:lstStyle/>
                    <a:p>
                      <a:pPr algn="l" fontAlgn="ctr"/>
                      <a:r>
                        <a:rPr lang="it-IT" sz="1000" b="1" i="0" u="none" strike="noStrike">
                          <a:solidFill>
                            <a:srgbClr val="000000"/>
                          </a:solidFill>
                          <a:latin typeface="Calibri"/>
                        </a:rPr>
                        <a:t>UMBRIA</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198.888,53</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171.096,63</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rgbClr val="000000"/>
                          </a:solidFill>
                          <a:latin typeface="Calibri"/>
                        </a:rPr>
                        <a:t>27.791,90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574">
                <a:tc>
                  <a:txBody>
                    <a:bodyPr/>
                    <a:lstStyle/>
                    <a:p>
                      <a:pPr algn="l" fontAlgn="ctr"/>
                      <a:r>
                        <a:rPr lang="it-IT" sz="1000" b="1" i="0" u="none" strike="noStrike">
                          <a:solidFill>
                            <a:srgbClr val="000000"/>
                          </a:solidFill>
                          <a:latin typeface="Calibri"/>
                        </a:rPr>
                        <a:t>VENETO</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latin typeface="Calibri"/>
                        </a:rPr>
                        <a:t>1.797.324,55</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1.528.545,61</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rgbClr val="000000"/>
                          </a:solidFill>
                          <a:latin typeface="Calibri"/>
                        </a:rPr>
                        <a:t>268.778,94</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309399">
                <a:tc>
                  <a:txBody>
                    <a:bodyPr/>
                    <a:lstStyle/>
                    <a:p>
                      <a:pPr algn="l" fontAlgn="ctr"/>
                      <a:r>
                        <a:rPr lang="it-IT" sz="1200" b="1" i="0" u="none" strike="noStrike" dirty="0">
                          <a:solidFill>
                            <a:srgbClr val="000000"/>
                          </a:solidFill>
                          <a:latin typeface="Calibri"/>
                        </a:rPr>
                        <a:t>TOTALE</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solidFill>
                            <a:srgbClr val="000000"/>
                          </a:solidFill>
                          <a:latin typeface="Calibri"/>
                        </a:rPr>
                        <a:t>25.620.375,74</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solidFill>
                            <a:srgbClr val="000000"/>
                          </a:solidFill>
                          <a:latin typeface="Calibri"/>
                        </a:rPr>
                        <a:t>21.818.426,82</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solidFill>
                            <a:srgbClr val="000000"/>
                          </a:solidFill>
                          <a:latin typeface="Calibri"/>
                        </a:rPr>
                        <a:t>3.801.948,92</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Tabella 6"/>
          <p:cNvGraphicFramePr>
            <a:graphicFrameLocks noGrp="1"/>
          </p:cNvGraphicFramePr>
          <p:nvPr/>
        </p:nvGraphicFramePr>
        <p:xfrm>
          <a:off x="6831013" y="850900"/>
          <a:ext cx="4168590" cy="5495362"/>
        </p:xfrm>
        <a:graphic>
          <a:graphicData uri="http://schemas.openxmlformats.org/drawingml/2006/table">
            <a:tbl>
              <a:tblPr/>
              <a:tblGrid>
                <a:gridCol w="1409113"/>
                <a:gridCol w="948911"/>
                <a:gridCol w="846464"/>
                <a:gridCol w="964102"/>
              </a:tblGrid>
              <a:tr h="701517">
                <a:tc gridSpan="4">
                  <a:txBody>
                    <a:bodyPr/>
                    <a:lstStyle/>
                    <a:p>
                      <a:pPr algn="ctr" fontAlgn="ctr"/>
                      <a:r>
                        <a:rPr lang="it-IT" sz="1600" b="1" i="0" u="none" strike="noStrike" dirty="0">
                          <a:solidFill>
                            <a:srgbClr val="000000"/>
                          </a:solidFill>
                          <a:latin typeface="Calibri"/>
                        </a:rPr>
                        <a:t> TRIENNIO 2012 </a:t>
                      </a:r>
                      <a:r>
                        <a:rPr lang="it-IT" sz="1600" b="1" i="0" u="none" strike="noStrike" dirty="0" smtClean="0">
                          <a:solidFill>
                            <a:srgbClr val="000000"/>
                          </a:solidFill>
                          <a:latin typeface="Calibri"/>
                        </a:rPr>
                        <a:t>– </a:t>
                      </a:r>
                      <a:r>
                        <a:rPr lang="it-IT" sz="1600" b="1" i="0" u="none" strike="noStrike" dirty="0">
                          <a:solidFill>
                            <a:srgbClr val="000000"/>
                          </a:solidFill>
                          <a:latin typeface="Calibri"/>
                        </a:rPr>
                        <a:t>2014 </a:t>
                      </a:r>
                      <a:endParaRPr lang="it-IT" sz="1600" b="1" i="0" u="none" strike="noStrike" dirty="0" smtClean="0">
                        <a:solidFill>
                          <a:srgbClr val="000000"/>
                        </a:solidFill>
                        <a:latin typeface="Calibri"/>
                      </a:endParaRPr>
                    </a:p>
                    <a:p>
                      <a:pPr algn="ctr" fontAlgn="ctr"/>
                      <a:r>
                        <a:rPr lang="it-IT" sz="1300" b="1" i="0" u="none" strike="noStrike" dirty="0" smtClean="0">
                          <a:solidFill>
                            <a:srgbClr val="000000"/>
                          </a:solidFill>
                          <a:latin typeface="Calibri"/>
                        </a:rPr>
                        <a:t>RISPARMI </a:t>
                      </a:r>
                      <a:r>
                        <a:rPr lang="it-IT" sz="1300" b="1" i="0" u="none" strike="noStrike" dirty="0">
                          <a:solidFill>
                            <a:srgbClr val="000000"/>
                          </a:solidFill>
                          <a:latin typeface="Calibri"/>
                        </a:rPr>
                        <a:t>RIDUZIONE DEL 15%</a:t>
                      </a:r>
                    </a:p>
                  </a:txBody>
                  <a:tcPr marL="3974" marR="3974" marT="3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412191">
                <a:tc>
                  <a:txBody>
                    <a:bodyPr/>
                    <a:lstStyle/>
                    <a:p>
                      <a:pPr algn="ctr" fontAlgn="ctr"/>
                      <a:r>
                        <a:rPr lang="it-IT" sz="1000" b="1" i="0" u="none" strike="noStrike" dirty="0">
                          <a:solidFill>
                            <a:srgbClr val="000000"/>
                          </a:solidFill>
                          <a:latin typeface="Calibri"/>
                        </a:rPr>
                        <a:t>REGIONI</a:t>
                      </a:r>
                    </a:p>
                  </a:txBody>
                  <a:tcPr marL="3974" marR="3974" marT="3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fontAlgn="ctr"/>
                      <a:r>
                        <a:rPr lang="it-IT" sz="1000" b="1" i="0" u="none" strike="noStrike" dirty="0">
                          <a:solidFill>
                            <a:srgbClr val="000000"/>
                          </a:solidFill>
                          <a:latin typeface="Calibri"/>
                        </a:rPr>
                        <a:t>2012</a:t>
                      </a:r>
                    </a:p>
                  </a:txBody>
                  <a:tcPr marL="3974" marR="3974" marT="3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fontAlgn="ctr"/>
                      <a:r>
                        <a:rPr lang="it-IT" sz="1000" b="1" i="0" u="none" strike="noStrike" dirty="0">
                          <a:solidFill>
                            <a:srgbClr val="000000"/>
                          </a:solidFill>
                          <a:latin typeface="Calibri"/>
                        </a:rPr>
                        <a:t>2013</a:t>
                      </a:r>
                    </a:p>
                  </a:txBody>
                  <a:tcPr marL="3974" marR="3974" marT="3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fontAlgn="ctr"/>
                      <a:r>
                        <a:rPr lang="it-IT" sz="1000" b="1" i="0" u="none" strike="noStrike" dirty="0" smtClean="0">
                          <a:solidFill>
                            <a:srgbClr val="000000"/>
                          </a:solidFill>
                          <a:latin typeface="Calibri"/>
                        </a:rPr>
                        <a:t>2014                </a:t>
                      </a:r>
                      <a:endParaRPr lang="it-IT" sz="1000" b="1" i="0" u="none" strike="noStrike" dirty="0">
                        <a:solidFill>
                          <a:srgbClr val="000000"/>
                        </a:solidFill>
                        <a:latin typeface="Calibri"/>
                      </a:endParaRPr>
                    </a:p>
                  </a:txBody>
                  <a:tcPr marL="3974" marR="3974" marT="3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r>
              <a:tr h="203123">
                <a:tc>
                  <a:txBody>
                    <a:bodyPr/>
                    <a:lstStyle/>
                    <a:p>
                      <a:pPr algn="l" fontAlgn="b"/>
                      <a:r>
                        <a:rPr lang="it-IT" sz="1000" b="1" i="0" u="none" strike="noStrike">
                          <a:solidFill>
                            <a:srgbClr val="000000"/>
                          </a:solidFill>
                          <a:latin typeface="Calibri"/>
                        </a:rPr>
                        <a:t>ABRUZZO</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a:solidFill>
                            <a:srgbClr val="000000"/>
                          </a:solidFill>
                          <a:latin typeface="Calibri"/>
                        </a:rPr>
                        <a:t>26.784,07</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dirty="0">
                          <a:solidFill>
                            <a:srgbClr val="000000"/>
                          </a:solidFill>
                          <a:latin typeface="Calibri"/>
                        </a:rPr>
                        <a:t>53.568,12</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dirty="0">
                          <a:solidFill>
                            <a:srgbClr val="000000"/>
                          </a:solidFill>
                          <a:latin typeface="Calibri"/>
                        </a:rPr>
                        <a:t>72.319,84</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3215">
                <a:tc>
                  <a:txBody>
                    <a:bodyPr/>
                    <a:lstStyle/>
                    <a:p>
                      <a:pPr algn="l" fontAlgn="b"/>
                      <a:r>
                        <a:rPr lang="it-IT" sz="1000" b="1" i="0" u="none" strike="noStrike">
                          <a:solidFill>
                            <a:srgbClr val="000000"/>
                          </a:solidFill>
                          <a:latin typeface="Calibri"/>
                        </a:rPr>
                        <a:t>BASILICATA</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a:solidFill>
                            <a:srgbClr val="000000"/>
                          </a:solidFill>
                          <a:latin typeface="Calibri"/>
                        </a:rPr>
                        <a:t>1.024,05</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dirty="0">
                          <a:solidFill>
                            <a:srgbClr val="000000"/>
                          </a:solidFill>
                          <a:latin typeface="Calibri"/>
                        </a:rPr>
                        <a:t>2.048,10</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dirty="0">
                          <a:solidFill>
                            <a:srgbClr val="000000"/>
                          </a:solidFill>
                          <a:latin typeface="Calibri"/>
                        </a:rPr>
                        <a:t>60.659,64</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8168">
                <a:tc>
                  <a:txBody>
                    <a:bodyPr/>
                    <a:lstStyle/>
                    <a:p>
                      <a:pPr algn="l" fontAlgn="b"/>
                      <a:r>
                        <a:rPr lang="it-IT" sz="1000" b="1" i="0" u="none" strike="noStrike">
                          <a:solidFill>
                            <a:srgbClr val="000000"/>
                          </a:solidFill>
                          <a:latin typeface="Calibri"/>
                        </a:rPr>
                        <a:t>CALABRIA</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a:solidFill>
                            <a:srgbClr val="000000"/>
                          </a:solidFill>
                          <a:latin typeface="Calibri"/>
                        </a:rPr>
                        <a:t>27.106,99</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a:solidFill>
                            <a:srgbClr val="000000"/>
                          </a:solidFill>
                          <a:latin typeface="Calibri"/>
                        </a:rPr>
                        <a:t>54.213,97</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dirty="0">
                          <a:solidFill>
                            <a:srgbClr val="000000"/>
                          </a:solidFill>
                          <a:latin typeface="Calibri"/>
                        </a:rPr>
                        <a:t>65.573,49</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3215">
                <a:tc>
                  <a:txBody>
                    <a:bodyPr/>
                    <a:lstStyle/>
                    <a:p>
                      <a:pPr algn="l" fontAlgn="b"/>
                      <a:r>
                        <a:rPr lang="it-IT" sz="1000" b="1" i="0" u="none" strike="noStrike">
                          <a:solidFill>
                            <a:srgbClr val="000000"/>
                          </a:solidFill>
                          <a:latin typeface="Calibri"/>
                        </a:rPr>
                        <a:t>CAMPANIA</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a:solidFill>
                            <a:srgbClr val="000000"/>
                          </a:solidFill>
                          <a:latin typeface="Calibri"/>
                        </a:rPr>
                        <a:t>42.591,33</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a:solidFill>
                            <a:srgbClr val="000000"/>
                          </a:solidFill>
                          <a:latin typeface="Calibri"/>
                        </a:rPr>
                        <a:t>101.915,82</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dirty="0">
                          <a:solidFill>
                            <a:srgbClr val="000000"/>
                          </a:solidFill>
                          <a:latin typeface="Calibri"/>
                        </a:rPr>
                        <a:t>115.041,44</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8168">
                <a:tc>
                  <a:txBody>
                    <a:bodyPr/>
                    <a:lstStyle/>
                    <a:p>
                      <a:pPr algn="l" fontAlgn="b"/>
                      <a:r>
                        <a:rPr lang="it-IT" sz="1000" b="1" i="0" u="none" strike="noStrike">
                          <a:solidFill>
                            <a:srgbClr val="000000"/>
                          </a:solidFill>
                          <a:latin typeface="Calibri"/>
                        </a:rPr>
                        <a:t>EMILIA ROMAGNA</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dirty="0">
                          <a:solidFill>
                            <a:srgbClr val="000000"/>
                          </a:solidFill>
                          <a:latin typeface="Calibri"/>
                        </a:rPr>
                        <a:t>31.351,77</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a:solidFill>
                            <a:srgbClr val="000000"/>
                          </a:solidFill>
                          <a:latin typeface="Calibri"/>
                        </a:rPr>
                        <a:t>79.134,50</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dirty="0">
                          <a:solidFill>
                            <a:srgbClr val="000000"/>
                          </a:solidFill>
                          <a:latin typeface="Calibri"/>
                        </a:rPr>
                        <a:t>178.242,84</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3215">
                <a:tc>
                  <a:txBody>
                    <a:bodyPr/>
                    <a:lstStyle/>
                    <a:p>
                      <a:pPr algn="l" fontAlgn="b"/>
                      <a:r>
                        <a:rPr lang="it-IT" sz="1000" b="1" i="0" u="none" strike="noStrike">
                          <a:solidFill>
                            <a:srgbClr val="000000"/>
                          </a:solidFill>
                          <a:latin typeface="Calibri"/>
                        </a:rPr>
                        <a:t>FRIULI VENEZIA GIULIA</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a:solidFill>
                            <a:srgbClr val="000000"/>
                          </a:solidFill>
                          <a:latin typeface="Calibri"/>
                        </a:rPr>
                        <a:t>3.338,87</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a:solidFill>
                            <a:srgbClr val="000000"/>
                          </a:solidFill>
                          <a:latin typeface="Calibri"/>
                        </a:rPr>
                        <a:t>6.677,74</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dirty="0">
                          <a:solidFill>
                            <a:srgbClr val="000000"/>
                          </a:solidFill>
                          <a:latin typeface="Calibri"/>
                        </a:rPr>
                        <a:t>8.669,26</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3215">
                <a:tc>
                  <a:txBody>
                    <a:bodyPr/>
                    <a:lstStyle/>
                    <a:p>
                      <a:pPr algn="l" fontAlgn="b"/>
                      <a:r>
                        <a:rPr lang="it-IT" sz="1000" b="1" i="0" u="none" strike="noStrike">
                          <a:solidFill>
                            <a:srgbClr val="000000"/>
                          </a:solidFill>
                          <a:latin typeface="Calibri"/>
                        </a:rPr>
                        <a:t>LAZIO</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a:solidFill>
                            <a:srgbClr val="000000"/>
                          </a:solidFill>
                          <a:latin typeface="Calibri"/>
                        </a:rPr>
                        <a:t>414.173,73</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a:solidFill>
                            <a:srgbClr val="000000"/>
                          </a:solidFill>
                          <a:latin typeface="Calibri"/>
                        </a:rPr>
                        <a:t>834.806,63</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dirty="0">
                          <a:solidFill>
                            <a:srgbClr val="000000"/>
                          </a:solidFill>
                          <a:latin typeface="Calibri"/>
                        </a:rPr>
                        <a:t>1.349.147,54</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8260">
                <a:tc>
                  <a:txBody>
                    <a:bodyPr/>
                    <a:lstStyle/>
                    <a:p>
                      <a:pPr algn="l" fontAlgn="b"/>
                      <a:r>
                        <a:rPr lang="it-IT" sz="1000" b="1" i="0" u="none" strike="noStrike">
                          <a:solidFill>
                            <a:srgbClr val="000000"/>
                          </a:solidFill>
                          <a:latin typeface="Calibri"/>
                        </a:rPr>
                        <a:t>LIGURIA</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a:solidFill>
                            <a:srgbClr val="000000"/>
                          </a:solidFill>
                          <a:latin typeface="Calibri"/>
                        </a:rPr>
                        <a:t>22.819,29</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a:solidFill>
                            <a:srgbClr val="000000"/>
                          </a:solidFill>
                          <a:latin typeface="Calibri"/>
                        </a:rPr>
                        <a:t>45.638,55</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dirty="0">
                          <a:solidFill>
                            <a:srgbClr val="000000"/>
                          </a:solidFill>
                          <a:latin typeface="Calibri"/>
                        </a:rPr>
                        <a:t>63.601,05</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3215">
                <a:tc>
                  <a:txBody>
                    <a:bodyPr/>
                    <a:lstStyle/>
                    <a:p>
                      <a:pPr algn="l" fontAlgn="b"/>
                      <a:r>
                        <a:rPr lang="it-IT" sz="1000" b="1" i="0" u="none" strike="noStrike">
                          <a:solidFill>
                            <a:srgbClr val="000000"/>
                          </a:solidFill>
                          <a:latin typeface="Calibri"/>
                        </a:rPr>
                        <a:t>LOMBARDIA</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a:solidFill>
                            <a:srgbClr val="000000"/>
                          </a:solidFill>
                          <a:latin typeface="Calibri"/>
                        </a:rPr>
                        <a:t>56.162,91</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a:solidFill>
                            <a:srgbClr val="000000"/>
                          </a:solidFill>
                          <a:latin typeface="Calibri"/>
                        </a:rPr>
                        <a:t>128.717,28</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t-IT" sz="1000" b="1" i="0" u="none" strike="noStrike" dirty="0">
                          <a:solidFill>
                            <a:srgbClr val="000000"/>
                          </a:solidFill>
                          <a:latin typeface="Calibri"/>
                        </a:rPr>
                        <a:t>250.977,33</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3215">
                <a:tc>
                  <a:txBody>
                    <a:bodyPr/>
                    <a:lstStyle/>
                    <a:p>
                      <a:pPr algn="l" fontAlgn="b"/>
                      <a:r>
                        <a:rPr lang="it-IT" sz="1000" b="1" i="0" u="none" strike="noStrike">
                          <a:solidFill>
                            <a:srgbClr val="000000"/>
                          </a:solidFill>
                          <a:latin typeface="Calibri"/>
                        </a:rPr>
                        <a:t>MARCHE</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a:solidFill>
                            <a:srgbClr val="000000"/>
                          </a:solidFill>
                          <a:latin typeface="Calibri"/>
                        </a:rPr>
                        <a:t>56.947,65</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a:solidFill>
                            <a:srgbClr val="000000"/>
                          </a:solidFill>
                          <a:latin typeface="Calibri"/>
                        </a:rPr>
                        <a:t>119.224,32</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150.196,38</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260">
                <a:tc>
                  <a:txBody>
                    <a:bodyPr/>
                    <a:lstStyle/>
                    <a:p>
                      <a:pPr algn="l" fontAlgn="b"/>
                      <a:r>
                        <a:rPr lang="it-IT" sz="1000" b="1" i="0" u="none" strike="noStrike">
                          <a:solidFill>
                            <a:srgbClr val="000000"/>
                          </a:solidFill>
                          <a:latin typeface="Calibri"/>
                        </a:rPr>
                        <a:t>MOLISE</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a:solidFill>
                            <a:srgbClr val="000000"/>
                          </a:solidFill>
                          <a:latin typeface="Calibri"/>
                        </a:rPr>
                        <a:t>28.983,83</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a:solidFill>
                            <a:srgbClr val="000000"/>
                          </a:solidFill>
                          <a:latin typeface="Calibri"/>
                        </a:rPr>
                        <a:t>57.967,66</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57.967,66</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123">
                <a:tc>
                  <a:txBody>
                    <a:bodyPr/>
                    <a:lstStyle/>
                    <a:p>
                      <a:pPr algn="l" fontAlgn="b"/>
                      <a:r>
                        <a:rPr lang="it-IT" sz="1000" b="1" i="0" u="none" strike="noStrike">
                          <a:solidFill>
                            <a:srgbClr val="000000"/>
                          </a:solidFill>
                          <a:latin typeface="Calibri"/>
                        </a:rPr>
                        <a:t>PIEMONTE</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a:solidFill>
                            <a:srgbClr val="000000"/>
                          </a:solidFill>
                          <a:latin typeface="Calibri"/>
                        </a:rPr>
                        <a:t>14.528,05</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a:solidFill>
                            <a:srgbClr val="000000"/>
                          </a:solidFill>
                          <a:latin typeface="Calibri"/>
                        </a:rPr>
                        <a:t>29.056,08</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29.056,08</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215">
                <a:tc>
                  <a:txBody>
                    <a:bodyPr/>
                    <a:lstStyle/>
                    <a:p>
                      <a:pPr algn="l" fontAlgn="b"/>
                      <a:r>
                        <a:rPr lang="it-IT" sz="1000" b="1" i="0" u="none" strike="noStrike">
                          <a:solidFill>
                            <a:srgbClr val="000000"/>
                          </a:solidFill>
                          <a:latin typeface="Calibri"/>
                        </a:rPr>
                        <a:t>PUGLIA</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a:solidFill>
                            <a:srgbClr val="000000"/>
                          </a:solidFill>
                          <a:latin typeface="Calibri"/>
                        </a:rPr>
                        <a:t>27.528,11</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a:solidFill>
                            <a:srgbClr val="000000"/>
                          </a:solidFill>
                          <a:latin typeface="Calibri"/>
                        </a:rPr>
                        <a:t>102.216,19</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107.210,65</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168">
                <a:tc>
                  <a:txBody>
                    <a:bodyPr/>
                    <a:lstStyle/>
                    <a:p>
                      <a:pPr algn="l" fontAlgn="b"/>
                      <a:r>
                        <a:rPr lang="it-IT" sz="1000" b="1" i="0" u="none" strike="noStrike">
                          <a:solidFill>
                            <a:srgbClr val="000000"/>
                          </a:solidFill>
                          <a:latin typeface="Calibri"/>
                        </a:rPr>
                        <a:t>SARDEGNA</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a:solidFill>
                            <a:srgbClr val="000000"/>
                          </a:solidFill>
                          <a:latin typeface="Calibri"/>
                        </a:rPr>
                        <a:t>1.669,99</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a:solidFill>
                            <a:srgbClr val="000000"/>
                          </a:solidFill>
                          <a:latin typeface="Calibri"/>
                        </a:rPr>
                        <a:t>14.705,19</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28.623,37</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215">
                <a:tc>
                  <a:txBody>
                    <a:bodyPr/>
                    <a:lstStyle/>
                    <a:p>
                      <a:pPr algn="l" fontAlgn="b"/>
                      <a:r>
                        <a:rPr lang="it-IT" sz="1000" b="1" i="0" u="none" strike="noStrike">
                          <a:solidFill>
                            <a:srgbClr val="000000"/>
                          </a:solidFill>
                          <a:latin typeface="Calibri"/>
                        </a:rPr>
                        <a:t>SICILIA</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a:solidFill>
                            <a:srgbClr val="000000"/>
                          </a:solidFill>
                          <a:latin typeface="Calibri"/>
                        </a:rPr>
                        <a:t>14.984,00</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a:solidFill>
                            <a:srgbClr val="000000"/>
                          </a:solidFill>
                          <a:latin typeface="Calibri"/>
                        </a:rPr>
                        <a:t>43.733,45</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103.721,68</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168">
                <a:tc>
                  <a:txBody>
                    <a:bodyPr/>
                    <a:lstStyle/>
                    <a:p>
                      <a:pPr algn="l" fontAlgn="b"/>
                      <a:r>
                        <a:rPr lang="it-IT" sz="1000" b="1" i="0" u="none" strike="noStrike">
                          <a:solidFill>
                            <a:srgbClr val="000000"/>
                          </a:solidFill>
                          <a:latin typeface="Calibri"/>
                        </a:rPr>
                        <a:t>TOSCANA</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a:solidFill>
                            <a:srgbClr val="000000"/>
                          </a:solidFill>
                          <a:latin typeface="Calibri"/>
                        </a:rPr>
                        <a:t>19.036,59</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a:solidFill>
                            <a:srgbClr val="000000"/>
                          </a:solidFill>
                          <a:latin typeface="Calibri"/>
                        </a:rPr>
                        <a:t>42.507,69</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63.032,38</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123">
                <a:tc>
                  <a:txBody>
                    <a:bodyPr/>
                    <a:lstStyle/>
                    <a:p>
                      <a:pPr algn="l" fontAlgn="b"/>
                      <a:r>
                        <a:rPr lang="it-IT" sz="1000" b="1" i="0" u="none" strike="noStrike">
                          <a:solidFill>
                            <a:srgbClr val="000000"/>
                          </a:solidFill>
                          <a:latin typeface="Calibri"/>
                        </a:rPr>
                        <a:t>TRENTINO ALTO ADIGE</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a:solidFill>
                            <a:srgbClr val="000000"/>
                          </a:solidFill>
                          <a:latin typeface="Calibri"/>
                        </a:rPr>
                        <a:t>4.338,17</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a:solidFill>
                            <a:srgbClr val="000000"/>
                          </a:solidFill>
                          <a:latin typeface="Calibri"/>
                        </a:rPr>
                        <a:t>8.676,33</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24.371,75</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168">
                <a:tc>
                  <a:txBody>
                    <a:bodyPr/>
                    <a:lstStyle/>
                    <a:p>
                      <a:pPr algn="l" fontAlgn="b"/>
                      <a:r>
                        <a:rPr lang="it-IT" sz="1000" b="1" i="0" u="none" strike="noStrike">
                          <a:solidFill>
                            <a:srgbClr val="000000"/>
                          </a:solidFill>
                          <a:latin typeface="Calibri"/>
                        </a:rPr>
                        <a:t>UMBRIA</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a:solidFill>
                            <a:srgbClr val="000000"/>
                          </a:solidFill>
                          <a:latin typeface="Calibri"/>
                        </a:rPr>
                        <a:t>4.689,21</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a:solidFill>
                            <a:srgbClr val="000000"/>
                          </a:solidFill>
                          <a:latin typeface="Calibri"/>
                        </a:rPr>
                        <a:t>9.378,41</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18.562,62</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031">
                <a:tc>
                  <a:txBody>
                    <a:bodyPr/>
                    <a:lstStyle/>
                    <a:p>
                      <a:pPr algn="l" fontAlgn="b"/>
                      <a:r>
                        <a:rPr lang="it-IT" sz="1000" b="1" i="0" u="none" strike="noStrike" smtClean="0">
                          <a:solidFill>
                            <a:srgbClr val="000000"/>
                          </a:solidFill>
                          <a:latin typeface="Calibri"/>
                        </a:rPr>
                        <a:t>VENETO</a:t>
                      </a:r>
                      <a:endParaRPr lang="it-IT" sz="1000" b="1" i="0" u="none" strike="noStrike" dirty="0">
                        <a:solidFill>
                          <a:srgbClr val="000000"/>
                        </a:solidFill>
                        <a:latin typeface="Calibri"/>
                      </a:endParaRP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dirty="0" smtClean="0">
                          <a:solidFill>
                            <a:srgbClr val="000000"/>
                          </a:solidFill>
                          <a:latin typeface="Calibri"/>
                        </a:rPr>
                        <a:t>58.624,57</a:t>
                      </a:r>
                      <a:endParaRPr lang="it-IT" sz="1000" b="1" i="0" u="none" strike="noStrike" dirty="0">
                        <a:solidFill>
                          <a:srgbClr val="000000"/>
                        </a:solidFill>
                        <a:latin typeface="Calibri"/>
                      </a:endParaRP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a:solidFill>
                            <a:srgbClr val="000000"/>
                          </a:solidFill>
                          <a:latin typeface="Calibri"/>
                        </a:rPr>
                        <a:t>117.249,11</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178.514,04</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738">
                <a:tc>
                  <a:txBody>
                    <a:bodyPr/>
                    <a:lstStyle/>
                    <a:p>
                      <a:pPr algn="r" fontAlgn="b"/>
                      <a:r>
                        <a:rPr lang="it-IT" sz="1100" b="1" i="0" u="none" strike="noStrike" dirty="0">
                          <a:solidFill>
                            <a:srgbClr val="000000"/>
                          </a:solidFill>
                          <a:latin typeface="Calibri"/>
                        </a:rPr>
                        <a:t>TOTALE</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100" b="1" i="0" u="none" strike="noStrike" dirty="0">
                          <a:solidFill>
                            <a:srgbClr val="000000"/>
                          </a:solidFill>
                          <a:latin typeface="Calibri"/>
                        </a:rPr>
                        <a:t>856.683,18</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100" b="1" i="0" u="none" strike="noStrike" dirty="0">
                          <a:solidFill>
                            <a:srgbClr val="000000"/>
                          </a:solidFill>
                          <a:latin typeface="Calibri"/>
                        </a:rPr>
                        <a:t>1.851.435,14</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100" b="1" i="0" u="none" strike="noStrike" dirty="0" smtClean="0">
                          <a:solidFill>
                            <a:srgbClr val="000000"/>
                          </a:solidFill>
                          <a:latin typeface="Calibri"/>
                        </a:rPr>
                        <a:t>2.925.489,0 4</a:t>
                      </a:r>
                      <a:endParaRPr lang="it-IT" sz="1100" b="1" i="0" u="none" strike="noStrike" dirty="0">
                        <a:solidFill>
                          <a:srgbClr val="000000"/>
                        </a:solidFill>
                        <a:latin typeface="Calibri"/>
                      </a:endParaRP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436">
                <a:tc gridSpan="4">
                  <a:txBody>
                    <a:bodyPr/>
                    <a:lstStyle/>
                    <a:p>
                      <a:pPr algn="r" fontAlgn="b"/>
                      <a:r>
                        <a:rPr lang="it-IT" sz="1200" b="1" i="0" u="none" strike="noStrike" dirty="0" smtClean="0">
                          <a:solidFill>
                            <a:srgbClr val="000000"/>
                          </a:solidFill>
                          <a:latin typeface="Calibri"/>
                        </a:rPr>
                        <a:t>TRIENNIO </a:t>
                      </a:r>
                      <a:r>
                        <a:rPr lang="it-IT" sz="1200" b="1" i="0" u="none" strike="noStrike" dirty="0">
                          <a:solidFill>
                            <a:srgbClr val="000000"/>
                          </a:solidFill>
                          <a:latin typeface="Calibri"/>
                        </a:rPr>
                        <a:t>2012 - 2014 TOTALE RISPARMI    € 5.633.607,36</a:t>
                      </a:r>
                    </a:p>
                  </a:txBody>
                  <a:tcPr marL="3974" marR="3974" marT="39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2750" y="328613"/>
            <a:ext cx="4006850" cy="801687"/>
          </a:xfrm>
        </p:spPr>
        <p:txBody>
          <a:bodyPr rtlCol="0">
            <a:normAutofit fontScale="90000"/>
          </a:bodyPr>
          <a:lstStyle/>
          <a:p>
            <a:pPr fontAlgn="auto">
              <a:spcAft>
                <a:spcPts val="0"/>
              </a:spcAft>
              <a:defRPr/>
            </a:pPr>
            <a:r>
              <a:rPr lang="it-IT" b="1" dirty="0" smtClean="0"/>
              <a:t/>
            </a:r>
            <a:br>
              <a:rPr lang="it-IT" b="1" dirty="0" smtClean="0"/>
            </a:br>
            <a:r>
              <a:rPr lang="it-IT" dirty="0" smtClean="0"/>
              <a:t/>
            </a:r>
            <a:br>
              <a:rPr lang="it-IT" dirty="0" smtClean="0"/>
            </a:br>
            <a:endParaRPr lang="it-IT" sz="2800" b="1" dirty="0"/>
          </a:p>
        </p:txBody>
      </p:sp>
      <p:sp>
        <p:nvSpPr>
          <p:cNvPr id="23554" name="Rettangolo 5"/>
          <p:cNvSpPr>
            <a:spLocks noChangeArrowheads="1"/>
          </p:cNvSpPr>
          <p:nvPr/>
        </p:nvSpPr>
        <p:spPr bwMode="auto">
          <a:xfrm>
            <a:off x="1201738" y="107950"/>
            <a:ext cx="9699625" cy="646113"/>
          </a:xfrm>
          <a:prstGeom prst="rect">
            <a:avLst/>
          </a:prstGeom>
          <a:noFill/>
          <a:ln w="9525">
            <a:noFill/>
            <a:miter lim="800000"/>
            <a:headEnd/>
            <a:tailEnd/>
          </a:ln>
        </p:spPr>
        <p:txBody>
          <a:bodyPr>
            <a:spAutoFit/>
          </a:bodyPr>
          <a:lstStyle/>
          <a:p>
            <a:pPr algn="ctr"/>
            <a:r>
              <a:rPr lang="it-IT" sz="3600" b="1">
                <a:latin typeface="Calibri" pitchFamily="34" charset="0"/>
              </a:rPr>
              <a:t>TABELLE RIASSUNTIVE</a:t>
            </a:r>
          </a:p>
        </p:txBody>
      </p:sp>
      <p:graphicFrame>
        <p:nvGraphicFramePr>
          <p:cNvPr id="13" name="Tabella 12"/>
          <p:cNvGraphicFramePr>
            <a:graphicFrameLocks noGrp="1"/>
          </p:cNvGraphicFramePr>
          <p:nvPr/>
        </p:nvGraphicFramePr>
        <p:xfrm>
          <a:off x="1344613" y="798513"/>
          <a:ext cx="4760259" cy="5737411"/>
        </p:xfrm>
        <a:graphic>
          <a:graphicData uri="http://schemas.openxmlformats.org/drawingml/2006/table">
            <a:tbl>
              <a:tblPr/>
              <a:tblGrid>
                <a:gridCol w="1641605"/>
                <a:gridCol w="1745122"/>
                <a:gridCol w="1373532"/>
              </a:tblGrid>
              <a:tr h="514890">
                <a:tc gridSpan="3">
                  <a:txBody>
                    <a:bodyPr/>
                    <a:lstStyle/>
                    <a:p>
                      <a:pPr algn="ctr" fontAlgn="ctr"/>
                      <a:r>
                        <a:rPr lang="it-IT" sz="1600" b="1" i="0" u="none" strike="noStrike" dirty="0">
                          <a:solidFill>
                            <a:srgbClr val="000000"/>
                          </a:solidFill>
                          <a:latin typeface="Calibri"/>
                        </a:rPr>
                        <a:t>PIANO </a:t>
                      </a:r>
                      <a:r>
                        <a:rPr lang="it-IT" sz="1600" b="1" i="0" u="none" strike="noStrike" dirty="0" err="1">
                          <a:solidFill>
                            <a:srgbClr val="000000"/>
                          </a:solidFill>
                          <a:latin typeface="Calibri"/>
                        </a:rPr>
                        <a:t>DI</a:t>
                      </a:r>
                      <a:r>
                        <a:rPr lang="it-IT" sz="1600" b="1" i="0" u="none" strike="noStrike" dirty="0">
                          <a:solidFill>
                            <a:srgbClr val="000000"/>
                          </a:solidFill>
                          <a:latin typeface="Calibri"/>
                        </a:rPr>
                        <a:t> RAZIONALIZZAZIONE NAZIONALE</a:t>
                      </a:r>
                    </a:p>
                  </a:txBody>
                  <a:tcPr marL="4590" marR="4590" marT="45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hMerge="1">
                  <a:txBody>
                    <a:bodyPr/>
                    <a:lstStyle/>
                    <a:p>
                      <a:endParaRPr lang="it-IT"/>
                    </a:p>
                  </a:txBody>
                  <a:tcPr/>
                </a:tc>
                <a:tc hMerge="1">
                  <a:txBody>
                    <a:bodyPr/>
                    <a:lstStyle/>
                    <a:p>
                      <a:endParaRPr lang="it-IT"/>
                    </a:p>
                  </a:txBody>
                  <a:tcPr/>
                </a:tc>
              </a:tr>
              <a:tr h="323052">
                <a:tc>
                  <a:txBody>
                    <a:bodyPr/>
                    <a:lstStyle/>
                    <a:p>
                      <a:pPr algn="ctr" fontAlgn="ctr"/>
                      <a:r>
                        <a:rPr lang="it-IT" sz="1000" b="1" i="0" u="none" strike="noStrike" dirty="0">
                          <a:solidFill>
                            <a:srgbClr val="000000"/>
                          </a:solidFill>
                          <a:latin typeface="Calibri"/>
                        </a:rPr>
                        <a:t>REGIONI</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it-IT" sz="1000" b="1" i="0" u="none" strike="noStrike" dirty="0">
                          <a:solidFill>
                            <a:srgbClr val="000000"/>
                          </a:solidFill>
                          <a:latin typeface="Calibri"/>
                        </a:rPr>
                        <a:t>TOTALE COSTI LOCAZIONI</a:t>
                      </a:r>
                    </a:p>
                  </a:txBody>
                  <a:tcPr marL="4590" marR="4590" marT="459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it-IT" sz="1000" b="1" i="0" u="none" strike="noStrike" dirty="0">
                          <a:solidFill>
                            <a:srgbClr val="000000"/>
                          </a:solidFill>
                          <a:latin typeface="Calibri"/>
                        </a:rPr>
                        <a:t>TOTALE  DISMISSIONI</a:t>
                      </a:r>
                    </a:p>
                  </a:txBody>
                  <a:tcPr marL="4590" marR="4590" marT="45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r>
              <a:tr h="245281">
                <a:tc>
                  <a:txBody>
                    <a:bodyPr/>
                    <a:lstStyle/>
                    <a:p>
                      <a:pPr algn="l" fontAlgn="ctr"/>
                      <a:r>
                        <a:rPr lang="it-IT" sz="1000" b="1" i="0" u="none" strike="noStrike" dirty="0">
                          <a:solidFill>
                            <a:srgbClr val="000000"/>
                          </a:solidFill>
                          <a:latin typeface="Calibri"/>
                        </a:rPr>
                        <a:t>ABRUZZO</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517.986,10</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443.737,55</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16">
                <a:tc>
                  <a:txBody>
                    <a:bodyPr/>
                    <a:lstStyle/>
                    <a:p>
                      <a:pPr algn="l" fontAlgn="ctr"/>
                      <a:r>
                        <a:rPr lang="it-IT" sz="1000" b="1" i="0" u="none" strike="noStrike" dirty="0">
                          <a:solidFill>
                            <a:srgbClr val="000000"/>
                          </a:solidFill>
                          <a:latin typeface="Calibri"/>
                        </a:rPr>
                        <a:t>BASILICATA</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675.869,85</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286.868,51</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298">
                <a:tc>
                  <a:txBody>
                    <a:bodyPr/>
                    <a:lstStyle/>
                    <a:p>
                      <a:pPr algn="l" fontAlgn="ctr"/>
                      <a:r>
                        <a:rPr lang="it-IT" sz="1000" b="1" i="0" u="none" strike="noStrike">
                          <a:solidFill>
                            <a:srgbClr val="000000"/>
                          </a:solidFill>
                          <a:latin typeface="Calibri"/>
                        </a:rPr>
                        <a:t>CALABRIA</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432.998,91</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102.194,84</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16">
                <a:tc>
                  <a:txBody>
                    <a:bodyPr/>
                    <a:lstStyle/>
                    <a:p>
                      <a:pPr algn="l" fontAlgn="ctr"/>
                      <a:r>
                        <a:rPr lang="it-IT" sz="1000" b="1" i="0" u="none" strike="noStrike">
                          <a:solidFill>
                            <a:srgbClr val="000000"/>
                          </a:solidFill>
                          <a:latin typeface="Calibri"/>
                        </a:rPr>
                        <a:t>CAMPANIA</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728.524,76</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178.663,66</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298">
                <a:tc>
                  <a:txBody>
                    <a:bodyPr/>
                    <a:lstStyle/>
                    <a:p>
                      <a:pPr algn="l" fontAlgn="ctr"/>
                      <a:r>
                        <a:rPr lang="it-IT" sz="1000" b="1" i="0" u="none" strike="noStrike">
                          <a:solidFill>
                            <a:srgbClr val="000000"/>
                          </a:solidFill>
                          <a:latin typeface="Calibri"/>
                        </a:rPr>
                        <a:t>EMILIA ROMAGNA</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957.781,20</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476.639,87</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16">
                <a:tc>
                  <a:txBody>
                    <a:bodyPr/>
                    <a:lstStyle/>
                    <a:p>
                      <a:pPr algn="l" fontAlgn="ctr"/>
                      <a:r>
                        <a:rPr lang="it-IT" sz="1000" b="1" i="0" u="none" strike="noStrike">
                          <a:solidFill>
                            <a:srgbClr val="000000"/>
                          </a:solidFill>
                          <a:latin typeface="Calibri"/>
                        </a:rPr>
                        <a:t>FRIULI VENEZIA GIULIA</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66.568,10</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41.297,87</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16">
                <a:tc>
                  <a:txBody>
                    <a:bodyPr/>
                    <a:lstStyle/>
                    <a:p>
                      <a:pPr algn="l" fontAlgn="ctr"/>
                      <a:r>
                        <a:rPr lang="it-IT" sz="1000" b="1" i="0" u="none" strike="noStrike">
                          <a:solidFill>
                            <a:srgbClr val="000000"/>
                          </a:solidFill>
                          <a:latin typeface="Calibri"/>
                        </a:rPr>
                        <a:t>LAZIO</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10.466.727,44</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1.908.503,49</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333">
                <a:tc>
                  <a:txBody>
                    <a:bodyPr/>
                    <a:lstStyle/>
                    <a:p>
                      <a:pPr algn="l" fontAlgn="ctr"/>
                      <a:r>
                        <a:rPr lang="it-IT" sz="1000" b="1" i="0" u="none" strike="noStrike">
                          <a:solidFill>
                            <a:srgbClr val="000000"/>
                          </a:solidFill>
                          <a:latin typeface="Calibri"/>
                        </a:rPr>
                        <a:t>LIGURIA</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426.989,64</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259.414,64</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16">
                <a:tc>
                  <a:txBody>
                    <a:bodyPr/>
                    <a:lstStyle/>
                    <a:p>
                      <a:pPr algn="l" fontAlgn="ctr"/>
                      <a:r>
                        <a:rPr lang="it-IT" sz="1000" b="1" i="0" u="none" strike="noStrike">
                          <a:solidFill>
                            <a:srgbClr val="000000"/>
                          </a:solidFill>
                          <a:latin typeface="Calibri"/>
                        </a:rPr>
                        <a:t>LOMBARDIA</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1.994.421,50</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422.000,50</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16">
                <a:tc>
                  <a:txBody>
                    <a:bodyPr/>
                    <a:lstStyle/>
                    <a:p>
                      <a:pPr algn="l" fontAlgn="ctr"/>
                      <a:r>
                        <a:rPr lang="it-IT" sz="1000" b="1" i="0" u="none" strike="noStrike">
                          <a:solidFill>
                            <a:srgbClr val="000000"/>
                          </a:solidFill>
                          <a:latin typeface="Calibri"/>
                        </a:rPr>
                        <a:t>MARCHE</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1.032.856,68</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931.008,62</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333">
                <a:tc>
                  <a:txBody>
                    <a:bodyPr/>
                    <a:lstStyle/>
                    <a:p>
                      <a:pPr algn="l" fontAlgn="ctr"/>
                      <a:r>
                        <a:rPr lang="it-IT" sz="1000" b="1" i="0" u="none" strike="noStrike">
                          <a:solidFill>
                            <a:srgbClr val="000000"/>
                          </a:solidFill>
                          <a:latin typeface="Calibri"/>
                        </a:rPr>
                        <a:t>MOLISE</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328.483,41</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19.109,61</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281">
                <a:tc>
                  <a:txBody>
                    <a:bodyPr/>
                    <a:lstStyle/>
                    <a:p>
                      <a:pPr algn="l" fontAlgn="ctr"/>
                      <a:r>
                        <a:rPr lang="it-IT" sz="1000" b="1" i="0" u="none" strike="noStrike">
                          <a:solidFill>
                            <a:srgbClr val="000000"/>
                          </a:solidFill>
                          <a:latin typeface="Calibri"/>
                        </a:rPr>
                        <a:t>PIEMONTE</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164.651,10</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0,00</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16">
                <a:tc>
                  <a:txBody>
                    <a:bodyPr/>
                    <a:lstStyle/>
                    <a:p>
                      <a:pPr algn="l" fontAlgn="ctr"/>
                      <a:r>
                        <a:rPr lang="it-IT" sz="1000" b="1" i="0" u="none" strike="noStrike">
                          <a:solidFill>
                            <a:srgbClr val="000000"/>
                          </a:solidFill>
                          <a:latin typeface="Calibri"/>
                        </a:rPr>
                        <a:t>PUGLIA</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486.830,61</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279.607,56</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298">
                <a:tc>
                  <a:txBody>
                    <a:bodyPr/>
                    <a:lstStyle/>
                    <a:p>
                      <a:pPr algn="l" fontAlgn="ctr"/>
                      <a:r>
                        <a:rPr lang="it-IT" sz="1000" b="1" i="0" u="none" strike="noStrike">
                          <a:solidFill>
                            <a:srgbClr val="000000"/>
                          </a:solidFill>
                          <a:latin typeface="Calibri"/>
                        </a:rPr>
                        <a:t>SARDEGNA</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241.068,72</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145.839,34</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16">
                <a:tc>
                  <a:txBody>
                    <a:bodyPr/>
                    <a:lstStyle/>
                    <a:p>
                      <a:pPr algn="l" fontAlgn="ctr"/>
                      <a:r>
                        <a:rPr lang="it-IT" sz="1000" b="1" i="0" u="none" strike="noStrike">
                          <a:solidFill>
                            <a:srgbClr val="000000"/>
                          </a:solidFill>
                          <a:latin typeface="Calibri"/>
                        </a:rPr>
                        <a:t>SICILIA</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885.354,44</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73.641,45</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298">
                <a:tc>
                  <a:txBody>
                    <a:bodyPr/>
                    <a:lstStyle/>
                    <a:p>
                      <a:pPr algn="l" fontAlgn="ctr"/>
                      <a:r>
                        <a:rPr lang="it-IT" sz="1000" b="1" i="0" u="none" strike="noStrike">
                          <a:solidFill>
                            <a:srgbClr val="000000"/>
                          </a:solidFill>
                          <a:latin typeface="Calibri"/>
                        </a:rPr>
                        <a:t>TOSCANA</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448.613,96</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182.359,85</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281">
                <a:tc>
                  <a:txBody>
                    <a:bodyPr/>
                    <a:lstStyle/>
                    <a:p>
                      <a:pPr algn="l" fontAlgn="ctr"/>
                      <a:r>
                        <a:rPr lang="it-IT" sz="1000" b="1" i="0" u="none" strike="noStrike">
                          <a:solidFill>
                            <a:srgbClr val="000000"/>
                          </a:solidFill>
                          <a:latin typeface="Calibri"/>
                        </a:rPr>
                        <a:t>TRENTINO ALTO ADIGE</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227.047,16</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0,00</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298">
                <a:tc>
                  <a:txBody>
                    <a:bodyPr/>
                    <a:lstStyle/>
                    <a:p>
                      <a:pPr algn="l" fontAlgn="ctr"/>
                      <a:r>
                        <a:rPr lang="it-IT" sz="1000" b="1" i="0" u="none" strike="noStrike">
                          <a:solidFill>
                            <a:srgbClr val="000000"/>
                          </a:solidFill>
                          <a:latin typeface="Calibri"/>
                        </a:rPr>
                        <a:t>UMBRIA</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171.096,63</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0,00</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45">
                <a:tc>
                  <a:txBody>
                    <a:bodyPr/>
                    <a:lstStyle/>
                    <a:p>
                      <a:pPr algn="l" fontAlgn="ctr"/>
                      <a:r>
                        <a:rPr lang="it-IT" sz="1000" b="1" i="0" u="none" strike="noStrike">
                          <a:solidFill>
                            <a:srgbClr val="000000"/>
                          </a:solidFill>
                          <a:latin typeface="Calibri"/>
                        </a:rPr>
                        <a:t>VENETO</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1.528.545,61</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336.905,53</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388697">
                <a:tc>
                  <a:txBody>
                    <a:bodyPr/>
                    <a:lstStyle/>
                    <a:p>
                      <a:pPr algn="l" fontAlgn="ctr"/>
                      <a:r>
                        <a:rPr lang="it-IT" sz="1000" b="1" i="0" u="none" strike="noStrike" dirty="0">
                          <a:solidFill>
                            <a:srgbClr val="000000"/>
                          </a:solidFill>
                          <a:latin typeface="Calibri"/>
                        </a:rPr>
                        <a:t>TOTALE AL NETTO </a:t>
                      </a:r>
                      <a:r>
                        <a:rPr lang="it-IT" sz="1000" b="1" i="0" u="none" strike="noStrike" dirty="0" err="1">
                          <a:solidFill>
                            <a:srgbClr val="000000"/>
                          </a:solidFill>
                          <a:latin typeface="Calibri"/>
                        </a:rPr>
                        <a:t>DI</a:t>
                      </a:r>
                      <a:r>
                        <a:rPr lang="it-IT" sz="1000" b="1" i="0" u="none" strike="noStrike" dirty="0">
                          <a:solidFill>
                            <a:srgbClr val="000000"/>
                          </a:solidFill>
                          <a:latin typeface="Calibri"/>
                        </a:rPr>
                        <a:t> IVA</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a:solidFill>
                            <a:srgbClr val="000000"/>
                          </a:solidFill>
                          <a:latin typeface="Calibri"/>
                        </a:rPr>
                        <a:t>21.782.415,82</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000" b="1" i="0" u="none" strike="noStrike" dirty="0">
                          <a:solidFill>
                            <a:srgbClr val="000000"/>
                          </a:solidFill>
                          <a:latin typeface="Calibri"/>
                        </a:rPr>
                        <a:t>6.087.792,89</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Tabella 6"/>
          <p:cNvGraphicFramePr>
            <a:graphicFrameLocks noGrp="1"/>
          </p:cNvGraphicFramePr>
          <p:nvPr/>
        </p:nvGraphicFramePr>
        <p:xfrm>
          <a:off x="7027863" y="798513"/>
          <a:ext cx="3845859" cy="5827059"/>
        </p:xfrm>
        <a:graphic>
          <a:graphicData uri="http://schemas.openxmlformats.org/drawingml/2006/table">
            <a:tbl>
              <a:tblPr/>
              <a:tblGrid>
                <a:gridCol w="1658471"/>
                <a:gridCol w="2187388"/>
              </a:tblGrid>
              <a:tr h="610764">
                <a:tc gridSpan="2">
                  <a:txBody>
                    <a:bodyPr/>
                    <a:lstStyle/>
                    <a:p>
                      <a:pPr algn="ctr" fontAlgn="ctr"/>
                      <a:r>
                        <a:rPr lang="it-IT" sz="1600" b="1" i="0" u="none" strike="noStrike" dirty="0" smtClean="0">
                          <a:solidFill>
                            <a:srgbClr val="000000"/>
                          </a:solidFill>
                          <a:latin typeface="Calibri"/>
                        </a:rPr>
                        <a:t>RISPARMIO IMMOBILI RILASCIATI</a:t>
                      </a:r>
                      <a:endParaRPr lang="it-IT" sz="1600" b="1" i="0" u="none" strike="noStrike" dirty="0">
                        <a:solidFill>
                          <a:srgbClr val="000000"/>
                        </a:solidFill>
                        <a:latin typeface="Calibri"/>
                      </a:endParaRPr>
                    </a:p>
                  </a:txBody>
                  <a:tcPr marL="4768" marR="4768" marT="47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it-IT"/>
                    </a:p>
                  </a:txBody>
                  <a:tcPr/>
                </a:tc>
              </a:tr>
              <a:tr h="320326">
                <a:tc>
                  <a:txBody>
                    <a:bodyPr/>
                    <a:lstStyle/>
                    <a:p>
                      <a:pPr algn="ctr" fontAlgn="ctr"/>
                      <a:r>
                        <a:rPr lang="it-IT" sz="1000" b="1" i="0" u="none" strike="noStrike" dirty="0">
                          <a:solidFill>
                            <a:srgbClr val="000000"/>
                          </a:solidFill>
                          <a:latin typeface="Calibri"/>
                        </a:rPr>
                        <a:t>REGIONI</a:t>
                      </a:r>
                    </a:p>
                  </a:txBody>
                  <a:tcPr marL="4768" marR="4768" marT="47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it-IT" sz="1000" b="1" i="0" u="none" strike="noStrike" dirty="0">
                          <a:solidFill>
                            <a:srgbClr val="000000"/>
                          </a:solidFill>
                          <a:latin typeface="Calibri"/>
                        </a:rPr>
                        <a:t>TOTALE  DISMISSIONI</a:t>
                      </a:r>
                    </a:p>
                  </a:txBody>
                  <a:tcPr marL="4768" marR="4768" marT="47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243211">
                <a:tc>
                  <a:txBody>
                    <a:bodyPr/>
                    <a:lstStyle/>
                    <a:p>
                      <a:pPr algn="l" fontAlgn="b"/>
                      <a:r>
                        <a:rPr lang="it-IT" sz="1000" b="1" i="0" u="none" strike="noStrike" dirty="0">
                          <a:solidFill>
                            <a:srgbClr val="000000"/>
                          </a:solidFill>
                          <a:latin typeface="Calibri"/>
                        </a:rPr>
                        <a:t>ABRUZZO</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149.657,06</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348">
                <a:tc>
                  <a:txBody>
                    <a:bodyPr/>
                    <a:lstStyle/>
                    <a:p>
                      <a:pPr algn="l" fontAlgn="b"/>
                      <a:r>
                        <a:rPr lang="it-IT" sz="1000" b="1" i="0" u="none" strike="noStrike">
                          <a:solidFill>
                            <a:srgbClr val="000000"/>
                          </a:solidFill>
                          <a:latin typeface="Calibri"/>
                        </a:rPr>
                        <a:t>BASILICATA</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0,00</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760">
                <a:tc>
                  <a:txBody>
                    <a:bodyPr/>
                    <a:lstStyle/>
                    <a:p>
                      <a:pPr algn="l" fontAlgn="b"/>
                      <a:r>
                        <a:rPr lang="it-IT" sz="1000" b="1" i="0" u="none" strike="noStrike">
                          <a:solidFill>
                            <a:srgbClr val="000000"/>
                          </a:solidFill>
                          <a:latin typeface="Calibri"/>
                        </a:rPr>
                        <a:t>CALABRIA</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0,00</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348">
                <a:tc>
                  <a:txBody>
                    <a:bodyPr/>
                    <a:lstStyle/>
                    <a:p>
                      <a:pPr algn="l" fontAlgn="b"/>
                      <a:r>
                        <a:rPr lang="it-IT" sz="1000" b="1" i="0" u="none" strike="noStrike">
                          <a:solidFill>
                            <a:srgbClr val="000000"/>
                          </a:solidFill>
                          <a:latin typeface="Calibri"/>
                        </a:rPr>
                        <a:t>CAMPANIA</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59.567,44</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279">
                <a:tc>
                  <a:txBody>
                    <a:bodyPr/>
                    <a:lstStyle/>
                    <a:p>
                      <a:pPr algn="l" fontAlgn="b"/>
                      <a:r>
                        <a:rPr lang="it-IT" sz="1000" b="1" i="0" u="none" strike="noStrike">
                          <a:solidFill>
                            <a:srgbClr val="000000"/>
                          </a:solidFill>
                          <a:latin typeface="Calibri"/>
                        </a:rPr>
                        <a:t>EMILIA ROMAGNA</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0,00</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348">
                <a:tc>
                  <a:txBody>
                    <a:bodyPr/>
                    <a:lstStyle/>
                    <a:p>
                      <a:pPr algn="l" fontAlgn="b"/>
                      <a:r>
                        <a:rPr lang="it-IT" sz="1000" b="1" i="0" u="none" strike="noStrike">
                          <a:solidFill>
                            <a:srgbClr val="000000"/>
                          </a:solidFill>
                          <a:latin typeface="Calibri"/>
                        </a:rPr>
                        <a:t>FRIULI VENEZIA GIULIA</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0,00</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348">
                <a:tc>
                  <a:txBody>
                    <a:bodyPr/>
                    <a:lstStyle/>
                    <a:p>
                      <a:pPr algn="l" fontAlgn="b"/>
                      <a:r>
                        <a:rPr lang="it-IT" sz="1000" b="1" i="0" u="none" strike="noStrike">
                          <a:solidFill>
                            <a:srgbClr val="000000"/>
                          </a:solidFill>
                          <a:latin typeface="Calibri"/>
                        </a:rPr>
                        <a:t>LAZIO</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1.176.525,35</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414">
                <a:tc>
                  <a:txBody>
                    <a:bodyPr/>
                    <a:lstStyle/>
                    <a:p>
                      <a:pPr algn="l" fontAlgn="b"/>
                      <a:r>
                        <a:rPr lang="it-IT" sz="1000" b="1" i="0" u="none" strike="noStrike">
                          <a:solidFill>
                            <a:srgbClr val="000000"/>
                          </a:solidFill>
                          <a:latin typeface="Calibri"/>
                        </a:rPr>
                        <a:t>LIGURIA</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190.780,48</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348">
                <a:tc>
                  <a:txBody>
                    <a:bodyPr/>
                    <a:lstStyle/>
                    <a:p>
                      <a:pPr algn="l" fontAlgn="b"/>
                      <a:r>
                        <a:rPr lang="it-IT" sz="1000" b="1" i="0" u="none" strike="noStrike">
                          <a:solidFill>
                            <a:srgbClr val="000000"/>
                          </a:solidFill>
                          <a:latin typeface="Calibri"/>
                        </a:rPr>
                        <a:t>LOMBARDIA</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632.853,60</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348">
                <a:tc>
                  <a:txBody>
                    <a:bodyPr/>
                    <a:lstStyle/>
                    <a:p>
                      <a:pPr algn="l" fontAlgn="b"/>
                      <a:r>
                        <a:rPr lang="it-IT" sz="1000" b="1" i="0" u="none" strike="noStrike">
                          <a:solidFill>
                            <a:srgbClr val="000000"/>
                          </a:solidFill>
                          <a:latin typeface="Calibri"/>
                        </a:rPr>
                        <a:t>MARCHE</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12.982,85</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414">
                <a:tc>
                  <a:txBody>
                    <a:bodyPr/>
                    <a:lstStyle/>
                    <a:p>
                      <a:pPr algn="l" fontAlgn="b"/>
                      <a:r>
                        <a:rPr lang="it-IT" sz="1000" b="1" i="0" u="none" strike="noStrike">
                          <a:solidFill>
                            <a:srgbClr val="000000"/>
                          </a:solidFill>
                          <a:latin typeface="Calibri"/>
                        </a:rPr>
                        <a:t>MOLISE</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58.398,13</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211">
                <a:tc>
                  <a:txBody>
                    <a:bodyPr/>
                    <a:lstStyle/>
                    <a:p>
                      <a:pPr algn="l" fontAlgn="b"/>
                      <a:r>
                        <a:rPr lang="it-IT" sz="1000" b="1" i="0" u="none" strike="noStrike">
                          <a:solidFill>
                            <a:srgbClr val="000000"/>
                          </a:solidFill>
                          <a:latin typeface="Calibri"/>
                        </a:rPr>
                        <a:t>PIEMONTE</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0,00</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348">
                <a:tc>
                  <a:txBody>
                    <a:bodyPr/>
                    <a:lstStyle/>
                    <a:p>
                      <a:pPr algn="l" fontAlgn="b"/>
                      <a:r>
                        <a:rPr lang="it-IT" sz="1000" b="1" i="0" u="none" strike="noStrike">
                          <a:solidFill>
                            <a:srgbClr val="000000"/>
                          </a:solidFill>
                          <a:latin typeface="Calibri"/>
                        </a:rPr>
                        <a:t>PUGLIA</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0,00</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279">
                <a:tc>
                  <a:txBody>
                    <a:bodyPr/>
                    <a:lstStyle/>
                    <a:p>
                      <a:pPr algn="l" fontAlgn="b"/>
                      <a:r>
                        <a:rPr lang="it-IT" sz="1000" b="1" i="0" u="none" strike="noStrike">
                          <a:solidFill>
                            <a:srgbClr val="000000"/>
                          </a:solidFill>
                          <a:latin typeface="Calibri"/>
                        </a:rPr>
                        <a:t>SARDEGNA</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140.000,00</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348">
                <a:tc>
                  <a:txBody>
                    <a:bodyPr/>
                    <a:lstStyle/>
                    <a:p>
                      <a:pPr algn="l" fontAlgn="b"/>
                      <a:r>
                        <a:rPr lang="it-IT" sz="1000" b="1" i="0" u="none" strike="noStrike">
                          <a:solidFill>
                            <a:srgbClr val="000000"/>
                          </a:solidFill>
                          <a:latin typeface="Calibri"/>
                        </a:rPr>
                        <a:t>SICILIA</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58.606,58</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279">
                <a:tc>
                  <a:txBody>
                    <a:bodyPr/>
                    <a:lstStyle/>
                    <a:p>
                      <a:pPr algn="l" fontAlgn="b"/>
                      <a:r>
                        <a:rPr lang="it-IT" sz="1000" b="1" i="0" u="none" strike="noStrike">
                          <a:solidFill>
                            <a:srgbClr val="000000"/>
                          </a:solidFill>
                          <a:latin typeface="Calibri"/>
                        </a:rPr>
                        <a:t>TOSCANA</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0,00</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211">
                <a:tc>
                  <a:txBody>
                    <a:bodyPr/>
                    <a:lstStyle/>
                    <a:p>
                      <a:pPr algn="l" fontAlgn="b"/>
                      <a:r>
                        <a:rPr lang="it-IT" sz="1000" b="1" i="0" u="none" strike="noStrike">
                          <a:solidFill>
                            <a:srgbClr val="000000"/>
                          </a:solidFill>
                          <a:latin typeface="Calibri"/>
                        </a:rPr>
                        <a:t>TRENTINO ALTO ADIGE</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0,00</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279">
                <a:tc>
                  <a:txBody>
                    <a:bodyPr/>
                    <a:lstStyle/>
                    <a:p>
                      <a:pPr algn="l" fontAlgn="b"/>
                      <a:r>
                        <a:rPr lang="it-IT" sz="1000" b="1" i="0" u="none" strike="noStrike">
                          <a:solidFill>
                            <a:srgbClr val="000000"/>
                          </a:solidFill>
                          <a:latin typeface="Calibri"/>
                        </a:rPr>
                        <a:t>UMBRIA</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138.468,00</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073">
                <a:tc>
                  <a:txBody>
                    <a:bodyPr/>
                    <a:lstStyle/>
                    <a:p>
                      <a:pPr algn="l" fontAlgn="b"/>
                      <a:r>
                        <a:rPr lang="it-IT" sz="1000" b="1" i="0" u="none" strike="noStrike">
                          <a:solidFill>
                            <a:srgbClr val="000000"/>
                          </a:solidFill>
                          <a:latin typeface="Calibri"/>
                        </a:rPr>
                        <a:t>VENETO</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10.573,00</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386775">
                <a:tc>
                  <a:txBody>
                    <a:bodyPr/>
                    <a:lstStyle/>
                    <a:p>
                      <a:pPr algn="r" fontAlgn="b"/>
                      <a:r>
                        <a:rPr lang="it-IT" sz="1000" b="1" i="0" u="none" strike="noStrike" dirty="0">
                          <a:solidFill>
                            <a:srgbClr val="000000"/>
                          </a:solidFill>
                          <a:latin typeface="Calibri"/>
                        </a:rPr>
                        <a:t>TOTALE </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latin typeface="Calibri"/>
                        </a:rPr>
                        <a:t>2.628.412,49</a:t>
                      </a:r>
                    </a:p>
                  </a:txBody>
                  <a:tcPr marL="4768" marR="4768" marT="47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1788" y="355600"/>
            <a:ext cx="3863975" cy="800100"/>
          </a:xfrm>
        </p:spPr>
        <p:txBody>
          <a:bodyPr rtlCol="0">
            <a:normAutofit fontScale="90000"/>
          </a:bodyPr>
          <a:lstStyle/>
          <a:p>
            <a:pPr fontAlgn="auto">
              <a:spcAft>
                <a:spcPts val="0"/>
              </a:spcAft>
              <a:defRPr/>
            </a:pPr>
            <a:r>
              <a:rPr lang="it-IT" b="1" dirty="0" smtClean="0"/>
              <a:t>ABRUZZO</a:t>
            </a:r>
            <a:r>
              <a:rPr lang="it-IT" dirty="0" smtClean="0"/>
              <a:t>                  </a:t>
            </a:r>
            <a:br>
              <a:rPr lang="it-IT" dirty="0" smtClean="0"/>
            </a:br>
            <a:endParaRPr lang="it-IT" sz="2800" b="1" dirty="0"/>
          </a:p>
        </p:txBody>
      </p:sp>
      <p:sp>
        <p:nvSpPr>
          <p:cNvPr id="7" name="Segnaposto contenuto 6"/>
          <p:cNvSpPr>
            <a:spLocks noGrp="1"/>
          </p:cNvSpPr>
          <p:nvPr>
            <p:ph sz="half" idx="2"/>
          </p:nvPr>
        </p:nvSpPr>
        <p:spPr>
          <a:xfrm>
            <a:off x="4446588" y="179388"/>
            <a:ext cx="7521575" cy="6553200"/>
          </a:xfrm>
        </p:spPr>
        <p:txBody>
          <a:bodyPr rtlCol="0">
            <a:normAutofit fontScale="25000" lnSpcReduction="20000"/>
          </a:bodyPr>
          <a:lstStyle/>
          <a:p>
            <a:pPr fontAlgn="auto">
              <a:spcAft>
                <a:spcPts val="0"/>
              </a:spcAft>
              <a:buFont typeface="Arial" panose="020B0604020202020204" pitchFamily="34" charset="0"/>
              <a:buNone/>
              <a:defRPr/>
            </a:pPr>
            <a:endParaRPr lang="it-IT" sz="3800" b="1" dirty="0" smtClean="0"/>
          </a:p>
          <a:p>
            <a:pPr fontAlgn="auto">
              <a:lnSpc>
                <a:spcPct val="120000"/>
              </a:lnSpc>
              <a:spcBef>
                <a:spcPts val="0"/>
              </a:spcBef>
              <a:spcAft>
                <a:spcPts val="0"/>
              </a:spcAft>
              <a:buFont typeface="Arial" panose="020B0604020202020204" pitchFamily="34" charset="0"/>
              <a:buNone/>
              <a:defRPr/>
            </a:pPr>
            <a:r>
              <a:rPr lang="it-IT" sz="12800" dirty="0" smtClean="0"/>
              <a:t>PIANO </a:t>
            </a:r>
            <a:r>
              <a:rPr lang="it-IT" sz="12800" dirty="0" err="1" smtClean="0"/>
              <a:t>DI</a:t>
            </a:r>
            <a:r>
              <a:rPr lang="it-IT" sz="12800" dirty="0" smtClean="0"/>
              <a:t> RAZIONALIZZAZIONE</a:t>
            </a:r>
          </a:p>
          <a:p>
            <a:pPr fontAlgn="auto">
              <a:lnSpc>
                <a:spcPct val="120000"/>
              </a:lnSpc>
              <a:spcBef>
                <a:spcPts val="0"/>
              </a:spcBef>
              <a:spcAft>
                <a:spcPts val="0"/>
              </a:spcAft>
              <a:buFont typeface="Arial" panose="020B0604020202020204" pitchFamily="34" charset="0"/>
              <a:buNone/>
              <a:defRPr/>
            </a:pPr>
            <a:r>
              <a:rPr lang="it-IT" sz="7200" dirty="0" smtClean="0"/>
              <a:t>IMPORTO RISPARMIO DISMISSIONI € 443.737,55</a:t>
            </a:r>
          </a:p>
          <a:p>
            <a:pPr fontAlgn="auto">
              <a:lnSpc>
                <a:spcPct val="120000"/>
              </a:lnSpc>
              <a:spcBef>
                <a:spcPts val="0"/>
              </a:spcBef>
              <a:spcAft>
                <a:spcPts val="0"/>
              </a:spcAft>
              <a:buFont typeface="Arial" panose="020B0604020202020204" pitchFamily="34" charset="0"/>
              <a:buNone/>
              <a:defRPr/>
            </a:pPr>
            <a:endParaRPr lang="it-IT" sz="6500" b="1" dirty="0" smtClean="0"/>
          </a:p>
          <a:p>
            <a:pPr fontAlgn="auto">
              <a:lnSpc>
                <a:spcPct val="120000"/>
              </a:lnSpc>
              <a:spcBef>
                <a:spcPts val="0"/>
              </a:spcBef>
              <a:spcAft>
                <a:spcPts val="0"/>
              </a:spcAft>
              <a:buFont typeface="Arial" panose="020B0604020202020204" pitchFamily="34" charset="0"/>
              <a:buNone/>
              <a:defRPr/>
            </a:pPr>
            <a:r>
              <a:rPr lang="it-IT" sz="6500" b="1" dirty="0" smtClean="0"/>
              <a:t>DIREZIONE GENERALE PER GLI ARCHIVI </a:t>
            </a:r>
            <a:r>
              <a:rPr lang="it-IT" sz="6500" dirty="0" smtClean="0"/>
              <a:t> </a:t>
            </a:r>
          </a:p>
          <a:p>
            <a:pPr fontAlgn="auto">
              <a:lnSpc>
                <a:spcPct val="120000"/>
              </a:lnSpc>
              <a:spcAft>
                <a:spcPts val="0"/>
              </a:spcAft>
              <a:buFont typeface="Arial" panose="020B0604020202020204" pitchFamily="34" charset="0"/>
              <a:buChar char="•"/>
              <a:defRPr/>
            </a:pPr>
            <a:r>
              <a:rPr lang="it-IT" sz="5200" u="sng" dirty="0" smtClean="0"/>
              <a:t>Sez. A.S. Lanciano</a:t>
            </a:r>
            <a:r>
              <a:rPr lang="it-IT" sz="5200" dirty="0" smtClean="0"/>
              <a:t>: Al momento chiuso. Sono in corso contatti per il reperimento di una sede a titolo gratuito. In mancanza di soluzioni entro la fine del corrente anno, l’Istituto verrà eliminato. Il materiale al momento in outsourcing al costo annuo di € 24.475,00 verrà trasferito presso al’archivio di Stato di Chieti.</a:t>
            </a:r>
          </a:p>
          <a:p>
            <a:pPr fontAlgn="auto">
              <a:spcAft>
                <a:spcPts val="0"/>
              </a:spcAft>
              <a:buFont typeface="Arial" panose="020B0604020202020204" pitchFamily="34" charset="0"/>
              <a:buNone/>
              <a:defRPr/>
            </a:pPr>
            <a:r>
              <a:rPr lang="it-IT" sz="5200" b="1" dirty="0" smtClean="0"/>
              <a:t>Risparmio € 16.855,64</a:t>
            </a:r>
            <a:endParaRPr lang="it-IT" sz="5200" dirty="0" smtClean="0"/>
          </a:p>
          <a:p>
            <a:pPr fontAlgn="auto">
              <a:spcAft>
                <a:spcPts val="0"/>
              </a:spcAft>
              <a:buFont typeface="Arial" panose="020B0604020202020204" pitchFamily="34" charset="0"/>
              <a:buChar char="•"/>
              <a:defRPr/>
            </a:pPr>
            <a:r>
              <a:rPr lang="it-IT" sz="5200" u="sng" dirty="0" smtClean="0"/>
              <a:t>A.S. Chieti</a:t>
            </a:r>
            <a:r>
              <a:rPr lang="it-IT" sz="5200" dirty="0" smtClean="0"/>
              <a:t>  </a:t>
            </a:r>
          </a:p>
          <a:p>
            <a:pPr marL="0" indent="0" fontAlgn="auto">
              <a:spcAft>
                <a:spcPts val="0"/>
              </a:spcAft>
              <a:buFont typeface="Arial" panose="020B0604020202020204" pitchFamily="34" charset="0"/>
              <a:buNone/>
              <a:defRPr/>
            </a:pPr>
            <a:r>
              <a:rPr lang="it-IT" sz="5200" dirty="0" smtClean="0"/>
              <a:t>Si propone il trasferimento dell’AS nella ex caserma </a:t>
            </a:r>
            <a:r>
              <a:rPr lang="it-IT" sz="5200" dirty="0" err="1" smtClean="0"/>
              <a:t>Buccianti</a:t>
            </a:r>
            <a:r>
              <a:rPr lang="it-IT" sz="5200" dirty="0" smtClean="0"/>
              <a:t> (ex ospedale militare), offerta dall’Agenzia del Demanio.		</a:t>
            </a:r>
          </a:p>
          <a:p>
            <a:pPr fontAlgn="auto">
              <a:lnSpc>
                <a:spcPct val="170000"/>
              </a:lnSpc>
              <a:spcBef>
                <a:spcPts val="0"/>
              </a:spcBef>
              <a:spcAft>
                <a:spcPts val="0"/>
              </a:spcAft>
              <a:buFont typeface="Arial" panose="020B0604020202020204" pitchFamily="34" charset="0"/>
              <a:buNone/>
              <a:defRPr/>
            </a:pPr>
            <a:r>
              <a:rPr lang="it-IT" sz="5200" b="1" dirty="0" smtClean="0"/>
              <a:t>Risparmio  € 50.600,41</a:t>
            </a:r>
            <a:r>
              <a:rPr lang="it-IT" sz="5200" dirty="0" smtClean="0"/>
              <a:t> </a:t>
            </a:r>
          </a:p>
          <a:p>
            <a:pPr fontAlgn="auto">
              <a:spcAft>
                <a:spcPts val="0"/>
              </a:spcAft>
              <a:buFont typeface="Arial" panose="020B0604020202020204" pitchFamily="34" charset="0"/>
              <a:buChar char="•"/>
              <a:defRPr/>
            </a:pPr>
            <a:r>
              <a:rPr lang="it-IT" sz="5200" u="sng" dirty="0" smtClean="0"/>
              <a:t>A.S. Pescara</a:t>
            </a:r>
            <a:r>
              <a:rPr lang="it-IT" sz="5200" dirty="0" smtClean="0"/>
              <a:t> </a:t>
            </a:r>
          </a:p>
          <a:p>
            <a:pPr marL="0" indent="0" fontAlgn="auto">
              <a:spcAft>
                <a:spcPts val="0"/>
              </a:spcAft>
              <a:buFont typeface="Arial" panose="020B0604020202020204" pitchFamily="34" charset="0"/>
              <a:buNone/>
              <a:defRPr/>
            </a:pPr>
            <a:r>
              <a:rPr lang="it-IT" sz="5200" dirty="0" smtClean="0"/>
              <a:t>Si stanno valutando 2 ipotesi in cui la prima prevede il </a:t>
            </a:r>
            <a:r>
              <a:rPr lang="it-IT" sz="5200" dirty="0" smtClean="0"/>
              <a:t>trasferimento dell’AS nell’immobile </a:t>
            </a:r>
            <a:r>
              <a:rPr lang="it-IT" sz="5200" dirty="0" smtClean="0"/>
              <a:t>individuato dall’Agenzia </a:t>
            </a:r>
            <a:r>
              <a:rPr lang="it-IT" sz="5200" dirty="0" smtClean="0"/>
              <a:t>del Demanio mediante indagine di mercato (mancano immobili di proprietà demaniale</a:t>
            </a:r>
            <a:r>
              <a:rPr lang="it-IT" sz="5200" dirty="0" smtClean="0"/>
              <a:t>); la seconda il trasferimento al piano superiore più grande nell’immobile attualmente occupato dall’AS, di proprietà del Comune, che permetterebbe di spostare anche la Soprintendenza archivistica con l’abbattimento del relativo canone di € 74.039,57. </a:t>
            </a:r>
            <a:endParaRPr lang="it-IT" sz="5200" dirty="0" smtClean="0"/>
          </a:p>
          <a:p>
            <a:pPr fontAlgn="auto">
              <a:spcAft>
                <a:spcPts val="0"/>
              </a:spcAft>
              <a:buFont typeface="Arial" panose="020B0604020202020204" pitchFamily="34" charset="0"/>
              <a:buNone/>
              <a:defRPr/>
            </a:pPr>
            <a:r>
              <a:rPr lang="it-IT" sz="5200" b="1" dirty="0" smtClean="0"/>
              <a:t>Risparmio € </a:t>
            </a:r>
            <a:r>
              <a:rPr lang="it-IT" sz="5200" b="1" dirty="0" smtClean="0"/>
              <a:t>235.954,62</a:t>
            </a:r>
            <a:endParaRPr lang="it-IT" sz="5200" dirty="0" smtClean="0"/>
          </a:p>
          <a:p>
            <a:pPr fontAlgn="auto">
              <a:spcAft>
                <a:spcPts val="0"/>
              </a:spcAft>
              <a:buFont typeface="Arial" panose="020B0604020202020204" pitchFamily="34" charset="0"/>
              <a:buChar char="•"/>
              <a:defRPr/>
            </a:pPr>
            <a:endParaRPr lang="it-IT" dirty="0" smtClean="0"/>
          </a:p>
          <a:p>
            <a:pPr fontAlgn="auto">
              <a:spcAft>
                <a:spcPts val="0"/>
              </a:spcAft>
              <a:buFont typeface="Arial" panose="020B0604020202020204" pitchFamily="34" charset="0"/>
              <a:buNone/>
              <a:defRPr/>
            </a:pPr>
            <a:r>
              <a:rPr lang="it-IT" sz="6500" b="1" dirty="0" smtClean="0"/>
              <a:t>DIREZIONE REGIONALE PER I BENI CULTURALI E PAESAGGISTICI</a:t>
            </a:r>
            <a:endParaRPr lang="it-IT" sz="6500" dirty="0" smtClean="0"/>
          </a:p>
          <a:p>
            <a:pPr fontAlgn="auto">
              <a:lnSpc>
                <a:spcPct val="120000"/>
              </a:lnSpc>
              <a:spcBef>
                <a:spcPts val="0"/>
              </a:spcBef>
              <a:spcAft>
                <a:spcPts val="0"/>
              </a:spcAft>
              <a:buFont typeface="Arial" panose="020B0604020202020204" pitchFamily="34" charset="0"/>
              <a:buChar char="•"/>
              <a:defRPr/>
            </a:pPr>
            <a:r>
              <a:rPr lang="it-IT" sz="5200" u="sng" dirty="0" smtClean="0"/>
              <a:t>Sede Direzione Regionale per i beni culturali e paesaggistici dell’Aquila</a:t>
            </a:r>
            <a:endParaRPr lang="it-IT" sz="5200" dirty="0" smtClean="0"/>
          </a:p>
          <a:p>
            <a:pPr fontAlgn="auto">
              <a:lnSpc>
                <a:spcPct val="120000"/>
              </a:lnSpc>
              <a:spcBef>
                <a:spcPts val="0"/>
              </a:spcBef>
              <a:spcAft>
                <a:spcPts val="0"/>
              </a:spcAft>
              <a:buFont typeface="Arial" panose="020B0604020202020204" pitchFamily="34" charset="0"/>
              <a:buNone/>
              <a:defRPr/>
            </a:pPr>
            <a:r>
              <a:rPr lang="it-IT" sz="5200" dirty="0" smtClean="0"/>
              <a:t>       via </a:t>
            </a:r>
            <a:r>
              <a:rPr lang="it-IT" sz="5200" dirty="0" err="1" smtClean="0"/>
              <a:t>Filomusi</a:t>
            </a:r>
            <a:r>
              <a:rPr lang="it-IT" sz="5200" dirty="0" smtClean="0"/>
              <a:t> Guelfi, L’Aquila</a:t>
            </a:r>
          </a:p>
          <a:p>
            <a:pPr marL="0" indent="0" fontAlgn="auto">
              <a:lnSpc>
                <a:spcPct val="120000"/>
              </a:lnSpc>
              <a:spcAft>
                <a:spcPts val="0"/>
              </a:spcAft>
              <a:buFont typeface="Arial" panose="020B0604020202020204" pitchFamily="34" charset="0"/>
              <a:buNone/>
              <a:defRPr/>
            </a:pPr>
            <a:r>
              <a:rPr lang="it-IT" sz="5200" dirty="0" smtClean="0"/>
              <a:t>Attualmente in locazione  FIP. E’ in corso il restauro Palazzo </a:t>
            </a:r>
            <a:r>
              <a:rPr lang="it-IT" sz="5200" dirty="0" err="1" smtClean="0"/>
              <a:t>Ardinghelli</a:t>
            </a:r>
            <a:r>
              <a:rPr lang="it-IT" sz="5200" dirty="0" smtClean="0"/>
              <a:t> nel centro storico da destinare a sede della DR. Si prevede il completamento dei lavori nella primavera del 2016.</a:t>
            </a:r>
          </a:p>
          <a:p>
            <a:pPr fontAlgn="auto">
              <a:spcAft>
                <a:spcPts val="0"/>
              </a:spcAft>
              <a:buFont typeface="Arial" panose="020B0604020202020204" pitchFamily="34" charset="0"/>
              <a:buNone/>
              <a:defRPr/>
            </a:pPr>
            <a:r>
              <a:rPr lang="it-IT" sz="5200" b="1" dirty="0" smtClean="0"/>
              <a:t>Risparmio € 214.362,45</a:t>
            </a:r>
            <a:endParaRPr lang="it-IT" sz="5200" dirty="0" smtClean="0"/>
          </a:p>
          <a:p>
            <a:pPr fontAlgn="auto">
              <a:spcAft>
                <a:spcPts val="0"/>
              </a:spcAft>
              <a:buFont typeface="Arial" panose="020B0604020202020204" pitchFamily="34" charset="0"/>
              <a:buChar char="•"/>
              <a:defRPr/>
            </a:pPr>
            <a:endParaRPr lang="it-IT" sz="6000" dirty="0"/>
          </a:p>
        </p:txBody>
      </p:sp>
      <p:sp>
        <p:nvSpPr>
          <p:cNvPr id="24579" name="CasellaDiTesto 8"/>
          <p:cNvSpPr txBox="1">
            <a:spLocks noChangeArrowheads="1"/>
          </p:cNvSpPr>
          <p:nvPr/>
        </p:nvSpPr>
        <p:spPr bwMode="auto">
          <a:xfrm>
            <a:off x="142875" y="3011488"/>
            <a:ext cx="4222750" cy="3694112"/>
          </a:xfrm>
          <a:prstGeom prst="rect">
            <a:avLst/>
          </a:prstGeom>
          <a:noFill/>
          <a:ln w="9525">
            <a:noFill/>
            <a:miter lim="800000"/>
            <a:headEnd/>
            <a:tailEnd/>
          </a:ln>
        </p:spPr>
        <p:txBody>
          <a:bodyPr>
            <a:spAutoFit/>
          </a:bodyPr>
          <a:lstStyle/>
          <a:p>
            <a:r>
              <a:rPr lang="it-IT">
                <a:latin typeface="Calibri" pitchFamily="34" charset="0"/>
              </a:rPr>
              <a:t>IMMOBILI DETENUTI  N. 58</a:t>
            </a:r>
          </a:p>
          <a:p>
            <a:endParaRPr lang="it-IT">
              <a:latin typeface="Calibri" pitchFamily="34" charset="0"/>
            </a:endParaRPr>
          </a:p>
          <a:p>
            <a:pPr>
              <a:buFont typeface="Wingdings" pitchFamily="2" charset="2"/>
              <a:buChar char="ü"/>
            </a:pPr>
            <a:r>
              <a:rPr lang="it-IT">
                <a:latin typeface="Calibri" pitchFamily="34" charset="0"/>
              </a:rPr>
              <a:t>  uso governativo n. 42</a:t>
            </a:r>
          </a:p>
          <a:p>
            <a:pPr>
              <a:buFont typeface="Wingdings" pitchFamily="2" charset="2"/>
              <a:buChar char="ü"/>
            </a:pPr>
            <a:r>
              <a:rPr lang="it-IT">
                <a:latin typeface="Calibri" pitchFamily="34" charset="0"/>
              </a:rPr>
              <a:t>  comodato d’uso n.10</a:t>
            </a:r>
          </a:p>
          <a:p>
            <a:pPr>
              <a:buFont typeface="Wingdings" pitchFamily="2" charset="2"/>
              <a:buChar char="ü"/>
            </a:pPr>
            <a:r>
              <a:rPr lang="it-IT">
                <a:latin typeface="Calibri" pitchFamily="34" charset="0"/>
              </a:rPr>
              <a:t>  immobili in locazioni passiva n.5</a:t>
            </a:r>
          </a:p>
          <a:p>
            <a:pPr>
              <a:buFont typeface="Wingdings" pitchFamily="2" charset="2"/>
              <a:buChar char="ü"/>
            </a:pPr>
            <a:r>
              <a:rPr lang="it-IT">
                <a:latin typeface="Calibri" pitchFamily="34" charset="0"/>
              </a:rPr>
              <a:t>  fip n. 1</a:t>
            </a:r>
          </a:p>
          <a:p>
            <a:endParaRPr lang="it-IT" sz="1400" b="1">
              <a:latin typeface="Calibri" pitchFamily="34" charset="0"/>
            </a:endParaRPr>
          </a:p>
          <a:p>
            <a:r>
              <a:rPr lang="it-IT" sz="1400" b="1">
                <a:latin typeface="Calibri" pitchFamily="34" charset="0"/>
              </a:rPr>
              <a:t>RISPARMIO RIDUZIONE 15%   € 89.202,63</a:t>
            </a:r>
          </a:p>
          <a:p>
            <a:endParaRPr lang="it-IT" sz="1400" b="1">
              <a:latin typeface="Calibri" pitchFamily="34" charset="0"/>
            </a:endParaRPr>
          </a:p>
          <a:p>
            <a:r>
              <a:rPr lang="it-IT" sz="1400" b="1">
                <a:latin typeface="Calibri" pitchFamily="34" charset="0"/>
              </a:rPr>
              <a:t>LOCAZIONI  PASSIVE</a:t>
            </a:r>
          </a:p>
          <a:p>
            <a:r>
              <a:rPr lang="it-IT" sz="1200" b="1">
                <a:latin typeface="Calibri" pitchFamily="34" charset="0"/>
              </a:rPr>
              <a:t>TOTALE IMPORTO PAGATO ALL’ATTUALITA’ </a:t>
            </a:r>
          </a:p>
          <a:p>
            <a:r>
              <a:rPr lang="it-IT" sz="1200" b="1">
                <a:latin typeface="Calibri" pitchFamily="34" charset="0"/>
              </a:rPr>
              <a:t>€ 517.986,10</a:t>
            </a:r>
          </a:p>
          <a:p>
            <a:endParaRPr lang="it-IT" sz="1400" b="1">
              <a:latin typeface="Calibri" pitchFamily="34" charset="0"/>
            </a:endParaRPr>
          </a:p>
          <a:p>
            <a:r>
              <a:rPr lang="it-IT" sz="1400" b="1">
                <a:latin typeface="Calibri" pitchFamily="34" charset="0"/>
              </a:rPr>
              <a:t>EDIFICI RILASCIATI  N. 3</a:t>
            </a:r>
          </a:p>
          <a:p>
            <a:r>
              <a:rPr lang="it-IT" sz="1400" b="1">
                <a:latin typeface="Calibri" pitchFamily="34" charset="0"/>
              </a:rPr>
              <a:t>RISPARMIO € 149.657,06</a:t>
            </a:r>
            <a:endParaRPr lang="it-IT">
              <a:latin typeface="Calibri" pitchFamily="34" charset="0"/>
            </a:endParaRPr>
          </a:p>
        </p:txBody>
      </p:sp>
      <p:pic>
        <p:nvPicPr>
          <p:cNvPr id="24581" name="Immagine 5"/>
          <p:cNvPicPr>
            <a:picLocks noChangeAspect="1"/>
          </p:cNvPicPr>
          <p:nvPr/>
        </p:nvPicPr>
        <p:blipFill>
          <a:blip r:embed="rId2" cstate="print"/>
          <a:srcRect/>
          <a:stretch>
            <a:fillRect/>
          </a:stretch>
        </p:blipFill>
        <p:spPr bwMode="auto">
          <a:xfrm>
            <a:off x="614363" y="881063"/>
            <a:ext cx="203835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6238" y="301625"/>
            <a:ext cx="4006850" cy="801688"/>
          </a:xfrm>
        </p:spPr>
        <p:txBody>
          <a:bodyPr rtlCol="0">
            <a:normAutofit fontScale="90000"/>
          </a:bodyPr>
          <a:lstStyle/>
          <a:p>
            <a:pPr fontAlgn="auto">
              <a:spcAft>
                <a:spcPts val="0"/>
              </a:spcAft>
              <a:defRPr/>
            </a:pPr>
            <a:r>
              <a:rPr lang="it-IT" b="1" dirty="0" smtClean="0"/>
              <a:t>BASILICATA</a:t>
            </a:r>
            <a:r>
              <a:rPr lang="it-IT" dirty="0" smtClean="0"/>
              <a:t> </a:t>
            </a:r>
            <a:br>
              <a:rPr lang="it-IT" dirty="0" smtClean="0"/>
            </a:br>
            <a:endParaRPr lang="it-IT" sz="2800" b="1" dirty="0"/>
          </a:p>
        </p:txBody>
      </p:sp>
      <p:sp>
        <p:nvSpPr>
          <p:cNvPr id="7" name="Segnaposto contenuto 6"/>
          <p:cNvSpPr>
            <a:spLocks noGrp="1"/>
          </p:cNvSpPr>
          <p:nvPr>
            <p:ph sz="half" idx="2"/>
          </p:nvPr>
        </p:nvSpPr>
        <p:spPr>
          <a:xfrm>
            <a:off x="4913313" y="196850"/>
            <a:ext cx="6757987" cy="6356350"/>
          </a:xfrm>
        </p:spPr>
        <p:txBody>
          <a:bodyPr rtlCol="0">
            <a:normAutofit/>
          </a:bodyPr>
          <a:lstStyle/>
          <a:p>
            <a:pPr fontAlgn="auto">
              <a:lnSpc>
                <a:spcPct val="100000"/>
              </a:lnSpc>
              <a:spcBef>
                <a:spcPts val="0"/>
              </a:spcBef>
              <a:spcAft>
                <a:spcPts val="0"/>
              </a:spcAft>
              <a:buFont typeface="Arial" panose="020B0604020202020204" pitchFamily="34" charset="0"/>
              <a:buNone/>
              <a:defRPr/>
            </a:pPr>
            <a:r>
              <a:rPr lang="it-IT" sz="3200" dirty="0" smtClean="0"/>
              <a:t>PIANO </a:t>
            </a:r>
            <a:r>
              <a:rPr lang="it-IT" sz="3200" dirty="0" err="1" smtClean="0"/>
              <a:t>DI</a:t>
            </a:r>
            <a:r>
              <a:rPr lang="it-IT" sz="3200" dirty="0" smtClean="0"/>
              <a:t> RAZIONALIZZAZIONE</a:t>
            </a:r>
          </a:p>
          <a:p>
            <a:pPr fontAlgn="auto">
              <a:lnSpc>
                <a:spcPct val="100000"/>
              </a:lnSpc>
              <a:spcBef>
                <a:spcPts val="0"/>
              </a:spcBef>
              <a:spcAft>
                <a:spcPts val="0"/>
              </a:spcAft>
              <a:buFont typeface="Arial" panose="020B0604020202020204" pitchFamily="34" charset="0"/>
              <a:buNone/>
              <a:defRPr/>
            </a:pPr>
            <a:r>
              <a:rPr lang="it-IT" sz="1800" dirty="0" smtClean="0"/>
              <a:t>IMPORTO RISPARMIO DISMISSIONI € 286.868,51</a:t>
            </a:r>
          </a:p>
          <a:p>
            <a:pPr fontAlgn="auto">
              <a:spcAft>
                <a:spcPts val="0"/>
              </a:spcAft>
              <a:buFont typeface="Arial" panose="020B0604020202020204" pitchFamily="34" charset="0"/>
              <a:buNone/>
              <a:defRPr/>
            </a:pPr>
            <a:endParaRPr lang="it-IT" sz="2100" b="1" dirty="0" smtClean="0"/>
          </a:p>
          <a:p>
            <a:pPr fontAlgn="auto">
              <a:spcAft>
                <a:spcPts val="0"/>
              </a:spcAft>
              <a:buFont typeface="Arial" panose="020B0604020202020204" pitchFamily="34" charset="0"/>
              <a:buNone/>
              <a:defRPr/>
            </a:pPr>
            <a:r>
              <a:rPr lang="it-IT" sz="2100" b="1" dirty="0" smtClean="0"/>
              <a:t>DIREZIONE GENERALE PER GLI ARCHIVI </a:t>
            </a:r>
            <a:r>
              <a:rPr lang="it-IT" sz="2000" dirty="0" smtClean="0"/>
              <a:t> </a:t>
            </a:r>
          </a:p>
          <a:p>
            <a:pPr fontAlgn="auto">
              <a:spcAft>
                <a:spcPts val="0"/>
              </a:spcAft>
              <a:buFont typeface="Arial" panose="020B0604020202020204" pitchFamily="34" charset="0"/>
              <a:buChar char="•"/>
              <a:defRPr/>
            </a:pPr>
            <a:r>
              <a:rPr lang="it-IT" sz="1500" u="sng" dirty="0" smtClean="0"/>
              <a:t>S.A. Basilicata</a:t>
            </a:r>
            <a:r>
              <a:rPr lang="it-IT" sz="1500" dirty="0" smtClean="0"/>
              <a:t>: la locale Direzione Regionale per i beni culturali e paesaggistici ha preso in carico un immobile FIP circa € 30.000,00, ed è prossimo il trasferimento della sede.</a:t>
            </a:r>
          </a:p>
          <a:p>
            <a:pPr fontAlgn="auto">
              <a:spcAft>
                <a:spcPts val="0"/>
              </a:spcAft>
              <a:buFont typeface="Arial" panose="020B0604020202020204" pitchFamily="34" charset="0"/>
              <a:buNone/>
              <a:defRPr/>
            </a:pPr>
            <a:r>
              <a:rPr lang="it-IT" sz="1500" b="1" dirty="0" smtClean="0"/>
              <a:t>Risparmio  € 9.000,00</a:t>
            </a:r>
            <a:endParaRPr lang="it-IT" sz="1500" dirty="0" smtClean="0"/>
          </a:p>
          <a:p>
            <a:pPr fontAlgn="auto">
              <a:spcAft>
                <a:spcPts val="0"/>
              </a:spcAft>
              <a:buFont typeface="Arial" panose="020B0604020202020204" pitchFamily="34" charset="0"/>
              <a:buChar char="•"/>
              <a:defRPr/>
            </a:pPr>
            <a:r>
              <a:rPr lang="it-IT" sz="1500" u="sng" dirty="0" smtClean="0"/>
              <a:t>A.S. Matera:</a:t>
            </a:r>
            <a:r>
              <a:rPr lang="it-IT" sz="1500" dirty="0" smtClean="0"/>
              <a:t> il Demanio è in procinto di offrire un immobile demaniale in sostituzione delle sedi in locazione. </a:t>
            </a:r>
          </a:p>
          <a:p>
            <a:pPr fontAlgn="auto">
              <a:spcAft>
                <a:spcPts val="0"/>
              </a:spcAft>
              <a:buFont typeface="Arial" panose="020B0604020202020204" pitchFamily="34" charset="0"/>
              <a:buNone/>
              <a:defRPr/>
            </a:pPr>
            <a:r>
              <a:rPr lang="it-IT" sz="1500" b="1" dirty="0" smtClean="0"/>
              <a:t>Risparmio € 70.374,27</a:t>
            </a:r>
            <a:endParaRPr lang="it-IT" sz="1500" dirty="0" smtClean="0"/>
          </a:p>
          <a:p>
            <a:pPr fontAlgn="auto">
              <a:spcAft>
                <a:spcPts val="0"/>
              </a:spcAft>
              <a:buFont typeface="Arial" panose="020B0604020202020204" pitchFamily="34" charset="0"/>
              <a:buChar char="•"/>
              <a:defRPr/>
            </a:pPr>
            <a:r>
              <a:rPr lang="it-IT" sz="1500" u="words" dirty="0" smtClean="0"/>
              <a:t>A.S.</a:t>
            </a:r>
            <a:r>
              <a:rPr lang="it-IT" sz="1500" u="sng" dirty="0" smtClean="0"/>
              <a:t> </a:t>
            </a:r>
            <a:r>
              <a:rPr lang="it-IT" sz="1500" u="words" dirty="0" smtClean="0"/>
              <a:t>Potenza: </a:t>
            </a:r>
            <a:r>
              <a:rPr lang="it-IT" sz="1500" dirty="0" smtClean="0"/>
              <a:t>l’Istituto dovrà essere trasferito nella nuova sede, per la quale questo Ministero sta completando la procedura di acquisto, nella quale sono ancora in corso lavori di ristrutturazione edilizia, a cura della competente Direzione Regionale, i quali richiedono tempi di realizzazione non ancora ben ipotizzabili e definiti. Questa sede una volta terminata  potrà ospitare oltre all’Archivio  di Stato di Potenza anche la Soprintendenza per i beni architettonici e paesaggisti della Basilicata.</a:t>
            </a:r>
          </a:p>
          <a:p>
            <a:pPr fontAlgn="auto">
              <a:spcAft>
                <a:spcPts val="0"/>
              </a:spcAft>
              <a:buFont typeface="Arial" panose="020B0604020202020204" pitchFamily="34" charset="0"/>
              <a:buNone/>
              <a:defRPr/>
            </a:pPr>
            <a:r>
              <a:rPr lang="it-IT" sz="1500" b="1" dirty="0" smtClean="0"/>
              <a:t>Risparmio €  207.494,25			                                                                      </a:t>
            </a:r>
            <a:endParaRPr lang="it-IT" sz="1500" dirty="0" smtClean="0"/>
          </a:p>
          <a:p>
            <a:pPr fontAlgn="auto">
              <a:spcAft>
                <a:spcPts val="0"/>
              </a:spcAft>
              <a:buFont typeface="Arial" panose="020B0604020202020204" pitchFamily="34" charset="0"/>
              <a:buChar char="•"/>
              <a:defRPr/>
            </a:pPr>
            <a:endParaRPr lang="it-IT" dirty="0"/>
          </a:p>
        </p:txBody>
      </p:sp>
      <p:pic>
        <p:nvPicPr>
          <p:cNvPr id="25603" name="Segnaposto contenuto 4"/>
          <p:cNvPicPr>
            <a:picLocks noGrp="1" noChangeAspect="1"/>
          </p:cNvPicPr>
          <p:nvPr>
            <p:ph sz="half" idx="1"/>
          </p:nvPr>
        </p:nvPicPr>
        <p:blipFill>
          <a:blip r:embed="rId2" cstate="print"/>
          <a:srcRect/>
          <a:stretch>
            <a:fillRect/>
          </a:stretch>
        </p:blipFill>
        <p:spPr>
          <a:xfrm>
            <a:off x="482600" y="908050"/>
            <a:ext cx="2125663" cy="2425700"/>
          </a:xfrm>
        </p:spPr>
      </p:pic>
      <p:sp>
        <p:nvSpPr>
          <p:cNvPr id="25604" name="CasellaDiTesto 7"/>
          <p:cNvSpPr txBox="1">
            <a:spLocks noChangeArrowheads="1"/>
          </p:cNvSpPr>
          <p:nvPr/>
        </p:nvSpPr>
        <p:spPr bwMode="auto">
          <a:xfrm>
            <a:off x="349250" y="3273425"/>
            <a:ext cx="4303713" cy="3878263"/>
          </a:xfrm>
          <a:prstGeom prst="rect">
            <a:avLst/>
          </a:prstGeom>
          <a:noFill/>
          <a:ln w="9525">
            <a:noFill/>
            <a:miter lim="800000"/>
            <a:headEnd/>
            <a:tailEnd/>
          </a:ln>
        </p:spPr>
        <p:txBody>
          <a:bodyPr>
            <a:spAutoFit/>
          </a:bodyPr>
          <a:lstStyle/>
          <a:p>
            <a:r>
              <a:rPr lang="it-IT">
                <a:latin typeface="Calibri" pitchFamily="34" charset="0"/>
              </a:rPr>
              <a:t>IMMOBILI DETENUTI  N. 37</a:t>
            </a:r>
          </a:p>
          <a:p>
            <a:endParaRPr lang="it-IT">
              <a:latin typeface="Calibri" pitchFamily="34" charset="0"/>
            </a:endParaRPr>
          </a:p>
          <a:p>
            <a:pPr>
              <a:buFont typeface="Wingdings" pitchFamily="2" charset="2"/>
              <a:buChar char="ü"/>
            </a:pPr>
            <a:r>
              <a:rPr lang="it-IT">
                <a:latin typeface="Calibri" pitchFamily="34" charset="0"/>
              </a:rPr>
              <a:t>  uso governativo n. 27</a:t>
            </a:r>
          </a:p>
          <a:p>
            <a:pPr>
              <a:buFont typeface="Wingdings" pitchFamily="2" charset="2"/>
              <a:buChar char="ü"/>
            </a:pPr>
            <a:r>
              <a:rPr lang="it-IT">
                <a:latin typeface="Calibri" pitchFamily="34" charset="0"/>
              </a:rPr>
              <a:t>  comodato d’uso n. 1</a:t>
            </a:r>
          </a:p>
          <a:p>
            <a:pPr>
              <a:buFont typeface="Wingdings" pitchFamily="2" charset="2"/>
              <a:buChar char="ü"/>
            </a:pPr>
            <a:r>
              <a:rPr lang="it-IT">
                <a:latin typeface="Calibri" pitchFamily="34" charset="0"/>
              </a:rPr>
              <a:t>  immobili in locazioni passiva n.8</a:t>
            </a:r>
          </a:p>
          <a:p>
            <a:pPr>
              <a:buFont typeface="Wingdings" pitchFamily="2" charset="2"/>
              <a:buChar char="ü"/>
            </a:pPr>
            <a:r>
              <a:rPr lang="it-IT">
                <a:latin typeface="Calibri" pitchFamily="34" charset="0"/>
              </a:rPr>
              <a:t>  fip n. 1</a:t>
            </a:r>
          </a:p>
          <a:p>
            <a:endParaRPr lang="it-IT" sz="1400" b="1">
              <a:latin typeface="Calibri" pitchFamily="34" charset="0"/>
            </a:endParaRPr>
          </a:p>
          <a:p>
            <a:r>
              <a:rPr lang="it-IT" sz="1400" b="1">
                <a:latin typeface="Calibri" pitchFamily="34" charset="0"/>
              </a:rPr>
              <a:t>RISPARMIO RIDUZIONE 15%   € 119.271,16</a:t>
            </a:r>
          </a:p>
          <a:p>
            <a:endParaRPr lang="it-IT" sz="1400" b="1">
              <a:latin typeface="Calibri" pitchFamily="34" charset="0"/>
            </a:endParaRPr>
          </a:p>
          <a:p>
            <a:r>
              <a:rPr lang="it-IT" sz="1400" b="1">
                <a:latin typeface="Calibri" pitchFamily="34" charset="0"/>
              </a:rPr>
              <a:t>TOTALE IMPORTO PAGATO ALL’ATTUALITA’ € 675.869,85</a:t>
            </a:r>
          </a:p>
          <a:p>
            <a:endParaRPr lang="it-IT" sz="1400" b="1">
              <a:latin typeface="Calibri" pitchFamily="34" charset="0"/>
            </a:endParaRPr>
          </a:p>
          <a:p>
            <a:r>
              <a:rPr lang="it-IT" sz="1400" b="1">
                <a:latin typeface="Calibri" pitchFamily="34" charset="0"/>
              </a:rPr>
              <a:t>EDIFICI RILASCIATI N. 0</a:t>
            </a:r>
          </a:p>
          <a:p>
            <a:r>
              <a:rPr lang="it-IT" sz="1400" b="1">
                <a:latin typeface="Calibri" pitchFamily="34" charset="0"/>
              </a:rPr>
              <a:t>RISPARMIO € 0</a:t>
            </a:r>
            <a:endParaRPr lang="it-IT" sz="1400">
              <a:latin typeface="Calibri" pitchFamily="34" charset="0"/>
            </a:endParaRPr>
          </a:p>
          <a:p>
            <a:endParaRPr lang="it-IT" b="1">
              <a:latin typeface="Calibri" pitchFamily="34" charset="0"/>
            </a:endParaRPr>
          </a:p>
          <a:p>
            <a:endParaRPr lang="it-IT" b="1">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2613" y="293688"/>
            <a:ext cx="4006850" cy="800100"/>
          </a:xfrm>
        </p:spPr>
        <p:txBody>
          <a:bodyPr rtlCol="0">
            <a:normAutofit fontScale="90000"/>
          </a:bodyPr>
          <a:lstStyle/>
          <a:p>
            <a:pPr fontAlgn="auto">
              <a:spcAft>
                <a:spcPts val="0"/>
              </a:spcAft>
              <a:defRPr/>
            </a:pPr>
            <a:r>
              <a:rPr lang="it-IT" b="1" dirty="0" smtClean="0"/>
              <a:t>CALABRIA</a:t>
            </a:r>
            <a:r>
              <a:rPr lang="it-IT" dirty="0" smtClean="0"/>
              <a:t> </a:t>
            </a:r>
            <a:br>
              <a:rPr lang="it-IT" dirty="0" smtClean="0"/>
            </a:br>
            <a:endParaRPr lang="it-IT" sz="2800" b="1" dirty="0"/>
          </a:p>
        </p:txBody>
      </p:sp>
      <p:sp>
        <p:nvSpPr>
          <p:cNvPr id="7" name="Segnaposto contenuto 6"/>
          <p:cNvSpPr>
            <a:spLocks noGrp="1"/>
          </p:cNvSpPr>
          <p:nvPr>
            <p:ph sz="half" idx="2"/>
          </p:nvPr>
        </p:nvSpPr>
        <p:spPr>
          <a:xfrm>
            <a:off x="4876800" y="134938"/>
            <a:ext cx="6813550" cy="6489700"/>
          </a:xfrm>
        </p:spPr>
        <p:txBody>
          <a:bodyPr rtlCol="0">
            <a:normAutofit fontScale="40000" lnSpcReduction="20000"/>
          </a:bodyPr>
          <a:lstStyle/>
          <a:p>
            <a:pPr fontAlgn="auto">
              <a:lnSpc>
                <a:spcPct val="120000"/>
              </a:lnSpc>
              <a:spcBef>
                <a:spcPts val="0"/>
              </a:spcBef>
              <a:spcAft>
                <a:spcPts val="0"/>
              </a:spcAft>
              <a:buFont typeface="Arial" panose="020B0604020202020204" pitchFamily="34" charset="0"/>
              <a:buNone/>
              <a:defRPr/>
            </a:pPr>
            <a:r>
              <a:rPr lang="it-IT" sz="8000" dirty="0" smtClean="0"/>
              <a:t>PIANO </a:t>
            </a:r>
            <a:r>
              <a:rPr lang="it-IT" sz="8000" dirty="0" err="1" smtClean="0"/>
              <a:t>DI</a:t>
            </a:r>
            <a:r>
              <a:rPr lang="it-IT" sz="8000" dirty="0" smtClean="0"/>
              <a:t> RAZIONALIZZAZIONE</a:t>
            </a:r>
          </a:p>
          <a:p>
            <a:pPr fontAlgn="auto">
              <a:lnSpc>
                <a:spcPct val="120000"/>
              </a:lnSpc>
              <a:spcBef>
                <a:spcPts val="0"/>
              </a:spcBef>
              <a:spcAft>
                <a:spcPts val="0"/>
              </a:spcAft>
              <a:buFont typeface="Arial" panose="020B0604020202020204" pitchFamily="34" charset="0"/>
              <a:buNone/>
              <a:defRPr/>
            </a:pPr>
            <a:r>
              <a:rPr lang="it-IT" sz="4500" dirty="0" smtClean="0"/>
              <a:t>IMPORTO RISPARMIO DISMISSIONI € 432.998,91</a:t>
            </a:r>
          </a:p>
          <a:p>
            <a:pPr fontAlgn="auto">
              <a:spcAft>
                <a:spcPts val="0"/>
              </a:spcAft>
              <a:buFont typeface="Arial" panose="020B0604020202020204" pitchFamily="34" charset="0"/>
              <a:buNone/>
              <a:defRPr/>
            </a:pPr>
            <a:endParaRPr lang="it-IT" sz="2100" b="1" dirty="0" smtClean="0"/>
          </a:p>
          <a:p>
            <a:pPr fontAlgn="auto">
              <a:spcAft>
                <a:spcPts val="0"/>
              </a:spcAft>
              <a:buFont typeface="Arial" panose="020B0604020202020204" pitchFamily="34" charset="0"/>
              <a:buNone/>
              <a:defRPr/>
            </a:pPr>
            <a:r>
              <a:rPr lang="it-IT" sz="4400" b="1" dirty="0" smtClean="0"/>
              <a:t>DIREZIONE GENERALE PER GLI ARCHIVI    </a:t>
            </a:r>
            <a:r>
              <a:rPr lang="it-IT" sz="2400" dirty="0" smtClean="0"/>
              <a:t> </a:t>
            </a:r>
          </a:p>
          <a:p>
            <a:pPr fontAlgn="auto">
              <a:spcAft>
                <a:spcPts val="0"/>
              </a:spcAft>
              <a:buFont typeface="Arial" panose="020B0604020202020204" pitchFamily="34" charset="0"/>
              <a:buChar char="•"/>
              <a:defRPr/>
            </a:pPr>
            <a:r>
              <a:rPr lang="it-IT" sz="3800" u="sng" dirty="0" smtClean="0"/>
              <a:t>A.S. Vibo Valentia</a:t>
            </a:r>
            <a:r>
              <a:rPr lang="it-IT" sz="3800" dirty="0" smtClean="0"/>
              <a:t>: attesa l’assenza di immobili di proprietà pubblica e di enti, è stato individuato, tramite indagine di mercato, un immobile economicamente più vantaggioso. Si è in attesa del relativo nulla osta alla stipula. </a:t>
            </a:r>
          </a:p>
          <a:p>
            <a:pPr fontAlgn="auto">
              <a:spcAft>
                <a:spcPts val="0"/>
              </a:spcAft>
              <a:buFont typeface="Arial" panose="020B0604020202020204" pitchFamily="34" charset="0"/>
              <a:buChar char="•"/>
              <a:defRPr/>
            </a:pPr>
            <a:r>
              <a:rPr lang="it-IT" sz="3800" dirty="0" smtClean="0"/>
              <a:t>La Direzione Regionale sottolinea che la Provincia di Vibo Valentia, è già in elenco tra quelle previste da sopprimere, quindi risulta inutile fare questo spostamento, in quanto i materiali dovranno rientrare a Catanzaro.</a:t>
            </a:r>
          </a:p>
          <a:p>
            <a:pPr fontAlgn="auto">
              <a:spcAft>
                <a:spcPts val="0"/>
              </a:spcAft>
              <a:buFont typeface="Arial" panose="020B0604020202020204" pitchFamily="34" charset="0"/>
              <a:buNone/>
              <a:defRPr/>
            </a:pPr>
            <a:r>
              <a:rPr lang="it-IT" sz="3800" b="1" dirty="0" smtClean="0"/>
              <a:t>Risparmio  €  32.778,18 </a:t>
            </a:r>
            <a:r>
              <a:rPr lang="it-IT" sz="3800" dirty="0" smtClean="0"/>
              <a:t> </a:t>
            </a:r>
          </a:p>
          <a:p>
            <a:pPr fontAlgn="auto">
              <a:spcAft>
                <a:spcPts val="0"/>
              </a:spcAft>
              <a:buFont typeface="Arial" panose="020B0604020202020204" pitchFamily="34" charset="0"/>
              <a:buChar char="•"/>
              <a:defRPr/>
            </a:pPr>
            <a:r>
              <a:rPr lang="it-IT" sz="3800" u="sng" dirty="0" smtClean="0"/>
              <a:t>A.S. di Cosenza, Sez. A.S. Castrovillari</a:t>
            </a:r>
            <a:r>
              <a:rPr lang="it-IT" sz="3800" dirty="0" smtClean="0"/>
              <a:t>: il Comune di Castrovillari ha già dato la propria disponibilità a concedere l’immobile in comodato gratuito. Purtroppo, prima della definizione del relativo contratto, il Comune è stato commissariato ed il Commissario Prefettizio, pur confermando la volontà già espressa, non può formalizzare l’atto. Sarà necessario aspettare le nuove elezioni, previste per la primavera 2015.</a:t>
            </a:r>
          </a:p>
          <a:p>
            <a:pPr fontAlgn="auto">
              <a:spcAft>
                <a:spcPts val="0"/>
              </a:spcAft>
              <a:buFont typeface="Arial" panose="020B0604020202020204" pitchFamily="34" charset="0"/>
              <a:buNone/>
              <a:defRPr/>
            </a:pPr>
            <a:r>
              <a:rPr lang="it-IT" sz="3800" b="1" dirty="0" smtClean="0"/>
              <a:t>Risparmio € 10.104,05</a:t>
            </a:r>
            <a:endParaRPr lang="it-IT" sz="3800" dirty="0" smtClean="0"/>
          </a:p>
          <a:p>
            <a:pPr fontAlgn="auto">
              <a:spcAft>
                <a:spcPts val="0"/>
              </a:spcAft>
              <a:buFont typeface="Arial" panose="020B0604020202020204" pitchFamily="34" charset="0"/>
              <a:buNone/>
              <a:defRPr/>
            </a:pPr>
            <a:r>
              <a:rPr lang="it-IT" sz="3800" b="1" dirty="0" smtClean="0"/>
              <a:t> </a:t>
            </a:r>
            <a:endParaRPr lang="it-IT" sz="3800" dirty="0" smtClean="0"/>
          </a:p>
          <a:p>
            <a:pPr fontAlgn="auto">
              <a:spcAft>
                <a:spcPts val="0"/>
              </a:spcAft>
              <a:buFont typeface="Arial" panose="020B0604020202020204" pitchFamily="34" charset="0"/>
              <a:buNone/>
              <a:defRPr/>
            </a:pPr>
            <a:r>
              <a:rPr lang="it-IT" sz="4500" b="1" dirty="0" smtClean="0"/>
              <a:t>DIREZIONE REGIONALE PER I BENI CULTURALI E PAESAGGISTICI</a:t>
            </a:r>
            <a:endParaRPr lang="it-IT" sz="4500" dirty="0" smtClean="0"/>
          </a:p>
          <a:p>
            <a:pPr fontAlgn="auto">
              <a:spcAft>
                <a:spcPts val="0"/>
              </a:spcAft>
              <a:buFont typeface="Arial" panose="020B0604020202020204" pitchFamily="34" charset="0"/>
              <a:buNone/>
              <a:defRPr/>
            </a:pPr>
            <a:r>
              <a:rPr lang="it-IT" sz="4500" dirty="0" smtClean="0"/>
              <a:t> </a:t>
            </a:r>
            <a:r>
              <a:rPr lang="it-IT" sz="3800" u="sng" dirty="0" smtClean="0"/>
              <a:t>A.S. di Catanzaro, piazza del Rosario e deposito sez. di Lamezia Terme, via Aldo Moro, 40. S</a:t>
            </a:r>
            <a:r>
              <a:rPr lang="it-IT" sz="3800" dirty="0" smtClean="0"/>
              <a:t>i trasferiranno entro la fine del 2015</a:t>
            </a:r>
            <a:r>
              <a:rPr lang="it-IT" sz="3800" b="1" dirty="0" smtClean="0"/>
              <a:t>, </a:t>
            </a:r>
            <a:r>
              <a:rPr lang="it-IT" sz="3800" dirty="0" smtClean="0"/>
              <a:t>nella nuova sede dell’Archivio di Stato di Catanzaro, Pal. Ex Macello di proprietà comunale, sul quale la DG Direzione Generale per gli Archivi  ha investito</a:t>
            </a:r>
          </a:p>
          <a:p>
            <a:pPr fontAlgn="auto">
              <a:spcAft>
                <a:spcPts val="0"/>
              </a:spcAft>
              <a:buFont typeface="Arial" panose="020B0604020202020204" pitchFamily="34" charset="0"/>
              <a:buChar char="•"/>
              <a:defRPr/>
            </a:pPr>
            <a:r>
              <a:rPr lang="it-IT" sz="3800" dirty="0" smtClean="0"/>
              <a:t>€ 600.000,00 per ristrutturazioni. La convenzione prevede che dopo 10 anni si ritorni a pagare l’affitto.		</a:t>
            </a:r>
          </a:p>
          <a:p>
            <a:pPr fontAlgn="auto">
              <a:spcAft>
                <a:spcPts val="0"/>
              </a:spcAft>
              <a:buFont typeface="Arial" panose="020B0604020202020204" pitchFamily="34" charset="0"/>
              <a:buNone/>
              <a:defRPr/>
            </a:pPr>
            <a:r>
              <a:rPr lang="it-IT" sz="3800" b="1" dirty="0" smtClean="0"/>
              <a:t>Risparmio € 59.312,61					</a:t>
            </a:r>
            <a:endParaRPr lang="it-IT" sz="3800" dirty="0" smtClean="0"/>
          </a:p>
          <a:p>
            <a:pPr fontAlgn="auto">
              <a:spcAft>
                <a:spcPts val="0"/>
              </a:spcAft>
              <a:buFont typeface="Arial" panose="020B0604020202020204" pitchFamily="34" charset="0"/>
              <a:buChar char="•"/>
              <a:defRPr/>
            </a:pPr>
            <a:endParaRPr lang="it-IT" dirty="0"/>
          </a:p>
        </p:txBody>
      </p:sp>
      <p:sp>
        <p:nvSpPr>
          <p:cNvPr id="26627" name="CasellaDiTesto 7"/>
          <p:cNvSpPr txBox="1">
            <a:spLocks noChangeArrowheads="1"/>
          </p:cNvSpPr>
          <p:nvPr/>
        </p:nvSpPr>
        <p:spPr bwMode="auto">
          <a:xfrm>
            <a:off x="341313" y="3425825"/>
            <a:ext cx="4302125" cy="3756025"/>
          </a:xfrm>
          <a:prstGeom prst="rect">
            <a:avLst/>
          </a:prstGeom>
          <a:noFill/>
          <a:ln w="9525">
            <a:noFill/>
            <a:miter lim="800000"/>
            <a:headEnd/>
            <a:tailEnd/>
          </a:ln>
        </p:spPr>
        <p:txBody>
          <a:bodyPr>
            <a:spAutoFit/>
          </a:bodyPr>
          <a:lstStyle/>
          <a:p>
            <a:r>
              <a:rPr lang="it-IT">
                <a:latin typeface="Calibri" pitchFamily="34" charset="0"/>
              </a:rPr>
              <a:t>IMMOBILI DETENUTI  N. 37</a:t>
            </a:r>
          </a:p>
          <a:p>
            <a:endParaRPr lang="it-IT">
              <a:latin typeface="Calibri" pitchFamily="34" charset="0"/>
            </a:endParaRPr>
          </a:p>
          <a:p>
            <a:pPr>
              <a:buFont typeface="Wingdings" pitchFamily="2" charset="2"/>
              <a:buChar char="ü"/>
            </a:pPr>
            <a:r>
              <a:rPr lang="it-IT">
                <a:latin typeface="Calibri" pitchFamily="34" charset="0"/>
              </a:rPr>
              <a:t>  uso governativo n. 22</a:t>
            </a:r>
          </a:p>
          <a:p>
            <a:pPr>
              <a:buFont typeface="Wingdings" pitchFamily="2" charset="2"/>
              <a:buChar char="ü"/>
            </a:pPr>
            <a:r>
              <a:rPr lang="it-IT">
                <a:latin typeface="Calibri" pitchFamily="34" charset="0"/>
              </a:rPr>
              <a:t>  comodato d’uso n. 5</a:t>
            </a:r>
          </a:p>
          <a:p>
            <a:pPr>
              <a:buFont typeface="Wingdings" pitchFamily="2" charset="2"/>
              <a:buChar char="ü"/>
            </a:pPr>
            <a:r>
              <a:rPr lang="it-IT">
                <a:latin typeface="Calibri" pitchFamily="34" charset="0"/>
              </a:rPr>
              <a:t>  immobili in locazioni passiva n.10</a:t>
            </a:r>
          </a:p>
          <a:p>
            <a:endParaRPr lang="it-IT" sz="1400" b="1">
              <a:latin typeface="Calibri" pitchFamily="34" charset="0"/>
            </a:endParaRPr>
          </a:p>
          <a:p>
            <a:r>
              <a:rPr lang="it-IT" sz="1400" b="1">
                <a:latin typeface="Calibri" pitchFamily="34" charset="0"/>
              </a:rPr>
              <a:t>RISPARMIO RIDUZIONE 15%   € 76.247,49</a:t>
            </a:r>
          </a:p>
          <a:p>
            <a:endParaRPr lang="it-IT" sz="1400" b="1">
              <a:latin typeface="Calibri" pitchFamily="34" charset="0"/>
            </a:endParaRPr>
          </a:p>
          <a:p>
            <a:r>
              <a:rPr lang="it-IT" sz="1400" b="1">
                <a:latin typeface="Calibri" pitchFamily="34" charset="0"/>
              </a:rPr>
              <a:t>TOTALE IMPORTO PAGATO ALL’ATTUALITA’ € 432.998,91</a:t>
            </a:r>
          </a:p>
          <a:p>
            <a:endParaRPr lang="it-IT" sz="1400" b="1">
              <a:latin typeface="Calibri" pitchFamily="34" charset="0"/>
            </a:endParaRPr>
          </a:p>
          <a:p>
            <a:r>
              <a:rPr lang="it-IT" sz="1400" b="1">
                <a:latin typeface="Calibri" pitchFamily="34" charset="0"/>
              </a:rPr>
              <a:t>EDIFICI RILASCIATI N. 0</a:t>
            </a:r>
          </a:p>
          <a:p>
            <a:r>
              <a:rPr lang="it-IT" sz="1400" b="1">
                <a:latin typeface="Calibri" pitchFamily="34" charset="0"/>
              </a:rPr>
              <a:t>RISPARMIO € 0</a:t>
            </a:r>
            <a:endParaRPr lang="it-IT" sz="1400">
              <a:latin typeface="Calibri" pitchFamily="34" charset="0"/>
            </a:endParaRPr>
          </a:p>
          <a:p>
            <a:endParaRPr lang="it-IT" sz="1400" b="1">
              <a:latin typeface="Calibri" pitchFamily="34" charset="0"/>
            </a:endParaRPr>
          </a:p>
          <a:p>
            <a:endParaRPr lang="it-IT" b="1">
              <a:latin typeface="Calibri" pitchFamily="34" charset="0"/>
            </a:endParaRPr>
          </a:p>
          <a:p>
            <a:endParaRPr lang="it-IT" b="1">
              <a:latin typeface="Calibri" pitchFamily="34" charset="0"/>
            </a:endParaRPr>
          </a:p>
        </p:txBody>
      </p:sp>
      <p:pic>
        <p:nvPicPr>
          <p:cNvPr id="26628" name="Immagine 9"/>
          <p:cNvPicPr>
            <a:picLocks noChangeAspect="1"/>
          </p:cNvPicPr>
          <p:nvPr/>
        </p:nvPicPr>
        <p:blipFill>
          <a:blip r:embed="rId2" cstate="print"/>
          <a:srcRect/>
          <a:stretch>
            <a:fillRect/>
          </a:stretch>
        </p:blipFill>
        <p:spPr bwMode="auto">
          <a:xfrm>
            <a:off x="711200" y="869950"/>
            <a:ext cx="2120900" cy="241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6700"/>
            <a:ext cx="4006850" cy="800100"/>
          </a:xfrm>
        </p:spPr>
        <p:txBody>
          <a:bodyPr rtlCol="0">
            <a:normAutofit fontScale="90000"/>
          </a:bodyPr>
          <a:lstStyle/>
          <a:p>
            <a:pPr fontAlgn="auto">
              <a:spcAft>
                <a:spcPts val="0"/>
              </a:spcAft>
              <a:defRPr/>
            </a:pPr>
            <a:r>
              <a:rPr lang="it-IT" b="1" dirty="0" smtClean="0"/>
              <a:t>CAMPANIA</a:t>
            </a:r>
            <a:r>
              <a:rPr lang="it-IT" dirty="0" smtClean="0"/>
              <a:t/>
            </a:r>
            <a:br>
              <a:rPr lang="it-IT" dirty="0" smtClean="0"/>
            </a:br>
            <a:endParaRPr lang="it-IT" sz="2800" b="1" dirty="0"/>
          </a:p>
        </p:txBody>
      </p:sp>
      <p:sp>
        <p:nvSpPr>
          <p:cNvPr id="27650" name="Segnaposto contenuto 6"/>
          <p:cNvSpPr>
            <a:spLocks noGrp="1"/>
          </p:cNvSpPr>
          <p:nvPr>
            <p:ph sz="half" idx="2"/>
          </p:nvPr>
        </p:nvSpPr>
        <p:spPr>
          <a:xfrm>
            <a:off x="4840288" y="241300"/>
            <a:ext cx="6759575" cy="6356350"/>
          </a:xfrm>
        </p:spPr>
        <p:txBody>
          <a:bodyPr/>
          <a:lstStyle/>
          <a:p>
            <a:pPr>
              <a:buFont typeface="Arial" charset="0"/>
              <a:buNone/>
            </a:pPr>
            <a:r>
              <a:rPr lang="it-IT" sz="3200" smtClean="0"/>
              <a:t>PIANO DI RAZIONALIZZAZIONE</a:t>
            </a:r>
          </a:p>
          <a:p>
            <a:pPr>
              <a:buFont typeface="Arial" charset="0"/>
              <a:buNone/>
            </a:pPr>
            <a:r>
              <a:rPr lang="it-IT" sz="1800" smtClean="0"/>
              <a:t>IMPORTO RISPARMIO DISMISSIONI € 178.663,66</a:t>
            </a:r>
          </a:p>
          <a:p>
            <a:pPr>
              <a:buFont typeface="Arial" charset="0"/>
              <a:buNone/>
            </a:pPr>
            <a:endParaRPr lang="it-IT" sz="1800" b="1" smtClean="0"/>
          </a:p>
          <a:p>
            <a:pPr>
              <a:buFont typeface="Arial" charset="0"/>
              <a:buNone/>
            </a:pPr>
            <a:r>
              <a:rPr lang="it-IT" sz="1800" b="1" smtClean="0"/>
              <a:t>DIREZIONE GENERALE PER GLI ARCHIVI    </a:t>
            </a:r>
            <a:r>
              <a:rPr lang="it-IT" sz="2300" smtClean="0"/>
              <a:t> </a:t>
            </a:r>
            <a:endParaRPr lang="it-IT" sz="1600" smtClean="0"/>
          </a:p>
          <a:p>
            <a:r>
              <a:rPr lang="it-IT" sz="1500" u="sng" smtClean="0"/>
              <a:t>S.A. Campania</a:t>
            </a:r>
            <a:r>
              <a:rPr lang="it-IT" sz="1500" smtClean="0"/>
              <a:t>: è previsto per la primavera 2015, il trasferimento presso la sede demaniale in Palazzo Carafa, dove sono attualmente al termine lavori di ristrutturazione. </a:t>
            </a:r>
          </a:p>
          <a:p>
            <a:pPr>
              <a:buFont typeface="Arial" charset="0"/>
              <a:buNone/>
            </a:pPr>
            <a:r>
              <a:rPr lang="it-IT" sz="1500" b="1" smtClean="0"/>
              <a:t>Risparmio € 83.017,56</a:t>
            </a:r>
            <a:endParaRPr lang="it-IT" sz="1500" smtClean="0"/>
          </a:p>
          <a:p>
            <a:pPr>
              <a:buFont typeface="Arial" charset="0"/>
              <a:buNone/>
            </a:pPr>
            <a:r>
              <a:rPr lang="it-IT" sz="1600" smtClean="0"/>
              <a:t> </a:t>
            </a:r>
          </a:p>
          <a:p>
            <a:pPr>
              <a:buFont typeface="Arial" charset="0"/>
              <a:buNone/>
            </a:pPr>
            <a:r>
              <a:rPr lang="it-IT" sz="1800" b="1" smtClean="0"/>
              <a:t>DIREZIONE GENERALE PER LE ANTICHITA’</a:t>
            </a:r>
            <a:endParaRPr lang="it-IT" sz="1800" smtClean="0"/>
          </a:p>
          <a:p>
            <a:r>
              <a:rPr lang="it-IT" sz="1500" u="sng" smtClean="0"/>
              <a:t>SBA SA/AV/BE/CA</a:t>
            </a:r>
            <a:r>
              <a:rPr lang="it-IT" sz="1500" smtClean="0"/>
              <a:t>: è previsto il trasferimento dalla sede sita in Via Trotula de Ruggiero – Salerno presso un locale demaniale già richiesto all’Agenzia del Demanio.</a:t>
            </a:r>
          </a:p>
          <a:p>
            <a:pPr>
              <a:buFont typeface="Arial" charset="0"/>
              <a:buNone/>
            </a:pPr>
            <a:r>
              <a:rPr lang="it-IT" sz="1500" b="1" smtClean="0"/>
              <a:t>Risparmio € 94.821,46</a:t>
            </a:r>
            <a:endParaRPr lang="it-IT" sz="1500" smtClean="0"/>
          </a:p>
          <a:p>
            <a:pPr>
              <a:buFont typeface="Arial" charset="0"/>
              <a:buNone/>
            </a:pPr>
            <a:r>
              <a:rPr lang="it-IT" sz="1600" smtClean="0"/>
              <a:t>	</a:t>
            </a:r>
          </a:p>
          <a:p>
            <a:endParaRPr lang="it-IT" smtClean="0"/>
          </a:p>
        </p:txBody>
      </p:sp>
      <p:sp>
        <p:nvSpPr>
          <p:cNvPr id="27651" name="CasellaDiTesto 7"/>
          <p:cNvSpPr txBox="1">
            <a:spLocks noChangeArrowheads="1"/>
          </p:cNvSpPr>
          <p:nvPr/>
        </p:nvSpPr>
        <p:spPr bwMode="auto">
          <a:xfrm>
            <a:off x="341313" y="3425825"/>
            <a:ext cx="4302125" cy="3262313"/>
          </a:xfrm>
          <a:prstGeom prst="rect">
            <a:avLst/>
          </a:prstGeom>
          <a:noFill/>
          <a:ln w="9525">
            <a:noFill/>
            <a:miter lim="800000"/>
            <a:headEnd/>
            <a:tailEnd/>
          </a:ln>
        </p:spPr>
        <p:txBody>
          <a:bodyPr>
            <a:spAutoFit/>
          </a:bodyPr>
          <a:lstStyle/>
          <a:p>
            <a:r>
              <a:rPr lang="it-IT">
                <a:latin typeface="Calibri" pitchFamily="34" charset="0"/>
              </a:rPr>
              <a:t>IMMOBILI DETENUTI  N. 107</a:t>
            </a:r>
          </a:p>
          <a:p>
            <a:endParaRPr lang="it-IT">
              <a:latin typeface="Calibri" pitchFamily="34" charset="0"/>
            </a:endParaRPr>
          </a:p>
          <a:p>
            <a:pPr>
              <a:buFont typeface="Wingdings" pitchFamily="2" charset="2"/>
              <a:buChar char="ü"/>
            </a:pPr>
            <a:r>
              <a:rPr lang="it-IT">
                <a:latin typeface="Calibri" pitchFamily="34" charset="0"/>
              </a:rPr>
              <a:t>  uso governativo n. 78</a:t>
            </a:r>
          </a:p>
          <a:p>
            <a:pPr>
              <a:buFont typeface="Wingdings" pitchFamily="2" charset="2"/>
              <a:buChar char="ü"/>
            </a:pPr>
            <a:r>
              <a:rPr lang="it-IT">
                <a:latin typeface="Calibri" pitchFamily="34" charset="0"/>
              </a:rPr>
              <a:t>  comodato d’uso n. 20</a:t>
            </a:r>
          </a:p>
          <a:p>
            <a:pPr>
              <a:buFont typeface="Wingdings" pitchFamily="2" charset="2"/>
              <a:buChar char="ü"/>
            </a:pPr>
            <a:r>
              <a:rPr lang="it-IT">
                <a:latin typeface="Calibri" pitchFamily="34" charset="0"/>
              </a:rPr>
              <a:t>  immobili in locazioni passiva n.9</a:t>
            </a:r>
          </a:p>
          <a:p>
            <a:endParaRPr lang="it-IT" sz="1400" b="1">
              <a:latin typeface="Calibri" pitchFamily="34" charset="0"/>
            </a:endParaRPr>
          </a:p>
          <a:p>
            <a:r>
              <a:rPr lang="it-IT" sz="1400" b="1">
                <a:latin typeface="Calibri" pitchFamily="34" charset="0"/>
              </a:rPr>
              <a:t>RISPARMIO RIDUZIONE 15%   € 127.342,39</a:t>
            </a:r>
          </a:p>
          <a:p>
            <a:endParaRPr lang="it-IT" sz="1400" b="1">
              <a:latin typeface="Calibri" pitchFamily="34" charset="0"/>
            </a:endParaRPr>
          </a:p>
          <a:p>
            <a:r>
              <a:rPr lang="it-IT" sz="1400" b="1">
                <a:latin typeface="Calibri" pitchFamily="34" charset="0"/>
              </a:rPr>
              <a:t>TOTALE IMPORTO PAGATO ALL’ATTUALITA’ € 728.524,76</a:t>
            </a:r>
          </a:p>
          <a:p>
            <a:endParaRPr lang="it-IT" sz="1400" b="1">
              <a:latin typeface="Calibri" pitchFamily="34" charset="0"/>
            </a:endParaRPr>
          </a:p>
          <a:p>
            <a:r>
              <a:rPr lang="it-IT" sz="1400" b="1">
                <a:latin typeface="Calibri" pitchFamily="34" charset="0"/>
              </a:rPr>
              <a:t>EDIFICI RILASCIATI  N. 4</a:t>
            </a:r>
          </a:p>
          <a:p>
            <a:r>
              <a:rPr lang="it-IT" sz="1400" b="1">
                <a:latin typeface="Calibri" pitchFamily="34" charset="0"/>
              </a:rPr>
              <a:t>RISPARMIO € 59.567,44</a:t>
            </a:r>
            <a:endParaRPr lang="it-IT" sz="1400">
              <a:latin typeface="Calibri" pitchFamily="34" charset="0"/>
            </a:endParaRPr>
          </a:p>
          <a:p>
            <a:endParaRPr lang="it-IT" b="1">
              <a:latin typeface="Calibri" pitchFamily="34" charset="0"/>
            </a:endParaRPr>
          </a:p>
        </p:txBody>
      </p:sp>
      <p:pic>
        <p:nvPicPr>
          <p:cNvPr id="27652" name="Immagine 5"/>
          <p:cNvPicPr>
            <a:picLocks noChangeAspect="1"/>
          </p:cNvPicPr>
          <p:nvPr/>
        </p:nvPicPr>
        <p:blipFill>
          <a:blip r:embed="rId2" cstate="print"/>
          <a:srcRect/>
          <a:stretch>
            <a:fillRect/>
          </a:stretch>
        </p:blipFill>
        <p:spPr bwMode="auto">
          <a:xfrm>
            <a:off x="520700" y="904875"/>
            <a:ext cx="2097088" cy="239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6700"/>
            <a:ext cx="4006850" cy="800100"/>
          </a:xfrm>
        </p:spPr>
        <p:txBody>
          <a:bodyPr rtlCol="0">
            <a:normAutofit fontScale="90000"/>
          </a:bodyPr>
          <a:lstStyle/>
          <a:p>
            <a:pPr fontAlgn="auto">
              <a:spcAft>
                <a:spcPts val="0"/>
              </a:spcAft>
              <a:defRPr/>
            </a:pPr>
            <a:r>
              <a:rPr lang="it-IT" b="1" dirty="0" smtClean="0"/>
              <a:t>EMILIA ROMAGNA</a:t>
            </a:r>
            <a:r>
              <a:rPr lang="it-IT" dirty="0" smtClean="0"/>
              <a:t/>
            </a:r>
            <a:br>
              <a:rPr lang="it-IT" dirty="0" smtClean="0"/>
            </a:br>
            <a:endParaRPr lang="it-IT" sz="2800" b="1" dirty="0"/>
          </a:p>
        </p:txBody>
      </p:sp>
      <p:sp>
        <p:nvSpPr>
          <p:cNvPr id="28674" name="Segnaposto contenuto 6"/>
          <p:cNvSpPr>
            <a:spLocks noGrp="1"/>
          </p:cNvSpPr>
          <p:nvPr>
            <p:ph sz="half" idx="2"/>
          </p:nvPr>
        </p:nvSpPr>
        <p:spPr>
          <a:xfrm>
            <a:off x="4849813" y="142875"/>
            <a:ext cx="6759575" cy="6213475"/>
          </a:xfrm>
        </p:spPr>
        <p:txBody>
          <a:bodyPr/>
          <a:lstStyle/>
          <a:p>
            <a:pPr>
              <a:lnSpc>
                <a:spcPct val="100000"/>
              </a:lnSpc>
              <a:spcBef>
                <a:spcPct val="0"/>
              </a:spcBef>
              <a:buFont typeface="Arial" charset="0"/>
              <a:buNone/>
            </a:pPr>
            <a:r>
              <a:rPr lang="it-IT" sz="3200" smtClean="0"/>
              <a:t>PIANO DI RAZIONALIZZAZIONE</a:t>
            </a:r>
          </a:p>
          <a:p>
            <a:pPr>
              <a:lnSpc>
                <a:spcPct val="100000"/>
              </a:lnSpc>
              <a:spcBef>
                <a:spcPct val="0"/>
              </a:spcBef>
              <a:buFont typeface="Arial" charset="0"/>
              <a:buNone/>
            </a:pPr>
            <a:r>
              <a:rPr lang="it-IT" sz="1800" smtClean="0"/>
              <a:t>IMPORTO RISPARMIO DISMISSIONI € 476.639,87</a:t>
            </a:r>
          </a:p>
          <a:p>
            <a:pPr>
              <a:lnSpc>
                <a:spcPct val="100000"/>
              </a:lnSpc>
              <a:spcBef>
                <a:spcPct val="0"/>
              </a:spcBef>
              <a:buFont typeface="Arial" charset="0"/>
              <a:buNone/>
            </a:pPr>
            <a:endParaRPr lang="it-IT" sz="1800" b="1" smtClean="0"/>
          </a:p>
          <a:p>
            <a:pPr>
              <a:lnSpc>
                <a:spcPct val="100000"/>
              </a:lnSpc>
              <a:spcBef>
                <a:spcPct val="0"/>
              </a:spcBef>
              <a:buFont typeface="Arial" charset="0"/>
              <a:buNone/>
            </a:pPr>
            <a:r>
              <a:rPr lang="it-IT" sz="1800" b="1" smtClean="0"/>
              <a:t>DIREZIONE GENERALE PER GLI ARCHIVI  </a:t>
            </a:r>
            <a:r>
              <a:rPr lang="it-IT" sz="2300" smtClean="0"/>
              <a:t> </a:t>
            </a:r>
            <a:endParaRPr lang="it-IT" sz="1600" smtClean="0"/>
          </a:p>
          <a:p>
            <a:pPr>
              <a:lnSpc>
                <a:spcPct val="100000"/>
              </a:lnSpc>
              <a:spcBef>
                <a:spcPct val="0"/>
              </a:spcBef>
              <a:buFont typeface="Arial" charset="0"/>
              <a:buNone/>
            </a:pPr>
            <a:r>
              <a:rPr lang="it-IT" sz="1600" smtClean="0"/>
              <a:t> </a:t>
            </a:r>
          </a:p>
          <a:p>
            <a:pPr>
              <a:lnSpc>
                <a:spcPct val="100000"/>
              </a:lnSpc>
              <a:spcBef>
                <a:spcPct val="0"/>
              </a:spcBef>
            </a:pPr>
            <a:r>
              <a:rPr lang="it-IT" sz="1500" u="sng" smtClean="0"/>
              <a:t>A.S. Parma</a:t>
            </a:r>
            <a:r>
              <a:rPr lang="it-IT" sz="1500" smtClean="0"/>
              <a:t>: entro l’anno verrà rilasciato il deposito temporaneo di Biandrate, Via Matteotti.</a:t>
            </a:r>
          </a:p>
          <a:p>
            <a:pPr>
              <a:lnSpc>
                <a:spcPct val="100000"/>
              </a:lnSpc>
              <a:spcBef>
                <a:spcPct val="0"/>
              </a:spcBef>
              <a:buFont typeface="Arial" charset="0"/>
              <a:buNone/>
            </a:pPr>
            <a:endParaRPr lang="it-IT" sz="1500" b="1" smtClean="0"/>
          </a:p>
          <a:p>
            <a:pPr>
              <a:lnSpc>
                <a:spcPct val="100000"/>
              </a:lnSpc>
              <a:spcBef>
                <a:spcPct val="0"/>
              </a:spcBef>
              <a:buFont typeface="Arial" charset="0"/>
              <a:buNone/>
            </a:pPr>
            <a:r>
              <a:rPr lang="it-IT" sz="1500" b="1" smtClean="0"/>
              <a:t>Risparmio € 29.499,60</a:t>
            </a:r>
            <a:endParaRPr lang="it-IT" sz="1500" smtClean="0"/>
          </a:p>
          <a:p>
            <a:pPr>
              <a:lnSpc>
                <a:spcPct val="100000"/>
              </a:lnSpc>
              <a:spcBef>
                <a:spcPct val="0"/>
              </a:spcBef>
              <a:buFont typeface="Arial" charset="0"/>
              <a:buNone/>
            </a:pPr>
            <a:r>
              <a:rPr lang="it-IT" sz="1600" b="1" smtClean="0"/>
              <a:t> </a:t>
            </a:r>
            <a:endParaRPr lang="it-IT" sz="1600" smtClean="0"/>
          </a:p>
          <a:p>
            <a:pPr>
              <a:lnSpc>
                <a:spcPct val="100000"/>
              </a:lnSpc>
              <a:spcBef>
                <a:spcPct val="0"/>
              </a:spcBef>
              <a:buFont typeface="Arial" charset="0"/>
              <a:buNone/>
            </a:pPr>
            <a:r>
              <a:rPr lang="it-IT" sz="1800" b="1" smtClean="0"/>
              <a:t>DIREZIONE REGIONALE PER I BENI CULTURALI E PAESAGGISTICI</a:t>
            </a:r>
            <a:endParaRPr lang="it-IT" sz="1800" smtClean="0"/>
          </a:p>
          <a:p>
            <a:pPr>
              <a:lnSpc>
                <a:spcPct val="100000"/>
              </a:lnSpc>
              <a:spcBef>
                <a:spcPct val="0"/>
              </a:spcBef>
              <a:buFont typeface="Arial" charset="0"/>
              <a:buNone/>
            </a:pPr>
            <a:r>
              <a:rPr lang="it-IT" sz="1800" b="1" smtClean="0"/>
              <a:t> </a:t>
            </a:r>
            <a:endParaRPr lang="it-IT" sz="1800" smtClean="0"/>
          </a:p>
          <a:p>
            <a:pPr>
              <a:lnSpc>
                <a:spcPct val="100000"/>
              </a:lnSpc>
              <a:spcBef>
                <a:spcPct val="0"/>
              </a:spcBef>
            </a:pPr>
            <a:r>
              <a:rPr lang="it-IT" sz="1500" u="sng" smtClean="0"/>
              <a:t>Direzione Regionale per i beni culturali e paesaggistici- Soprintendenza per i beni architettonici e paesaggistici per le provv. di BO,MO,RE - S.A. Emilia Romagna - Nucleo Carabinieri T.B.C. di Bologna - alcuni depositi della Soprintendenza archeologica dell’Emilia Romagna.</a:t>
            </a:r>
            <a:r>
              <a:rPr lang="it-IT" sz="1500" smtClean="0"/>
              <a:t> E’ previsto il trasferimento di questi Istituti presso il complesso demaniale dell’ex Convento della SS. Annunziata in Bologna. Attualmente l’immobile è in restauro con fondi ARCUS, con una spesa già impiegata di €  2.370.836,12 ed un ulteriore cifra richiesta pari a € 2.098.700,00.</a:t>
            </a:r>
          </a:p>
          <a:p>
            <a:pPr>
              <a:lnSpc>
                <a:spcPct val="100000"/>
              </a:lnSpc>
              <a:spcBef>
                <a:spcPct val="0"/>
              </a:spcBef>
              <a:buFont typeface="Arial" charset="0"/>
              <a:buNone/>
            </a:pPr>
            <a:endParaRPr lang="it-IT" sz="1500" b="1" smtClean="0"/>
          </a:p>
          <a:p>
            <a:pPr>
              <a:lnSpc>
                <a:spcPct val="100000"/>
              </a:lnSpc>
              <a:spcBef>
                <a:spcPct val="0"/>
              </a:spcBef>
              <a:buFont typeface="Arial" charset="0"/>
              <a:buNone/>
            </a:pPr>
            <a:r>
              <a:rPr lang="it-IT" sz="1500" b="1" smtClean="0"/>
              <a:t>Risparmio € 449.742,93</a:t>
            </a:r>
            <a:endParaRPr lang="it-IT" sz="1500" smtClean="0"/>
          </a:p>
          <a:p>
            <a:pPr>
              <a:lnSpc>
                <a:spcPct val="100000"/>
              </a:lnSpc>
              <a:spcBef>
                <a:spcPct val="0"/>
              </a:spcBef>
              <a:buFont typeface="Arial" charset="0"/>
              <a:buNone/>
            </a:pPr>
            <a:r>
              <a:rPr lang="it-IT" sz="1600" smtClean="0"/>
              <a:t> </a:t>
            </a:r>
          </a:p>
          <a:p>
            <a:endParaRPr lang="it-IT" smtClean="0"/>
          </a:p>
        </p:txBody>
      </p:sp>
      <p:sp>
        <p:nvSpPr>
          <p:cNvPr id="28675" name="CasellaDiTesto 7"/>
          <p:cNvSpPr txBox="1">
            <a:spLocks noChangeArrowheads="1"/>
          </p:cNvSpPr>
          <p:nvPr/>
        </p:nvSpPr>
        <p:spPr bwMode="auto">
          <a:xfrm>
            <a:off x="322263" y="3257550"/>
            <a:ext cx="4303712" cy="3816350"/>
          </a:xfrm>
          <a:prstGeom prst="rect">
            <a:avLst/>
          </a:prstGeom>
          <a:noFill/>
          <a:ln w="9525">
            <a:noFill/>
            <a:miter lim="800000"/>
            <a:headEnd/>
            <a:tailEnd/>
          </a:ln>
        </p:spPr>
        <p:txBody>
          <a:bodyPr>
            <a:spAutoFit/>
          </a:bodyPr>
          <a:lstStyle/>
          <a:p>
            <a:r>
              <a:rPr lang="it-IT">
                <a:latin typeface="Calibri" pitchFamily="34" charset="0"/>
              </a:rPr>
              <a:t>IMMOBILI DETENUTI  N. 81</a:t>
            </a:r>
          </a:p>
          <a:p>
            <a:endParaRPr lang="it-IT">
              <a:latin typeface="Calibri" pitchFamily="34" charset="0"/>
            </a:endParaRPr>
          </a:p>
          <a:p>
            <a:pPr>
              <a:buFont typeface="Wingdings" pitchFamily="2" charset="2"/>
              <a:buChar char="ü"/>
            </a:pPr>
            <a:r>
              <a:rPr lang="it-IT">
                <a:latin typeface="Calibri" pitchFamily="34" charset="0"/>
              </a:rPr>
              <a:t>  uso governativo n. 64</a:t>
            </a:r>
          </a:p>
          <a:p>
            <a:pPr>
              <a:buFont typeface="Wingdings" pitchFamily="2" charset="2"/>
              <a:buChar char="ü"/>
            </a:pPr>
            <a:r>
              <a:rPr lang="it-IT">
                <a:latin typeface="Calibri" pitchFamily="34" charset="0"/>
              </a:rPr>
              <a:t>  comodato d’uso n. 2</a:t>
            </a:r>
          </a:p>
          <a:p>
            <a:pPr>
              <a:buFont typeface="Wingdings" pitchFamily="2" charset="2"/>
              <a:buChar char="ü"/>
            </a:pPr>
            <a:r>
              <a:rPr lang="it-IT">
                <a:latin typeface="Calibri" pitchFamily="34" charset="0"/>
              </a:rPr>
              <a:t>  immobili in locazioni passiva n.14</a:t>
            </a:r>
          </a:p>
          <a:p>
            <a:pPr>
              <a:buFont typeface="Wingdings" pitchFamily="2" charset="2"/>
              <a:buChar char="ü"/>
            </a:pPr>
            <a:r>
              <a:rPr lang="it-IT">
                <a:latin typeface="Calibri" pitchFamily="34" charset="0"/>
              </a:rPr>
              <a:t> outsourcing n.1</a:t>
            </a:r>
          </a:p>
          <a:p>
            <a:pPr>
              <a:buFont typeface="Wingdings" pitchFamily="2" charset="2"/>
              <a:buChar char="ü"/>
            </a:pPr>
            <a:endParaRPr lang="it-IT">
              <a:latin typeface="Calibri" pitchFamily="34" charset="0"/>
            </a:endParaRPr>
          </a:p>
          <a:p>
            <a:r>
              <a:rPr lang="it-IT" sz="1400" b="1">
                <a:latin typeface="Calibri" pitchFamily="34" charset="0"/>
              </a:rPr>
              <a:t>RISPARMIO RIDUZIONE 15%   € 175.167,46</a:t>
            </a:r>
          </a:p>
          <a:p>
            <a:endParaRPr lang="it-IT" sz="1400" b="1">
              <a:latin typeface="Calibri" pitchFamily="34" charset="0"/>
            </a:endParaRPr>
          </a:p>
          <a:p>
            <a:r>
              <a:rPr lang="it-IT" sz="1400" b="1">
                <a:latin typeface="Calibri" pitchFamily="34" charset="0"/>
              </a:rPr>
              <a:t>TOTALE IMPORTO PAGATO ALL’ ATTUALITA’</a:t>
            </a:r>
          </a:p>
          <a:p>
            <a:r>
              <a:rPr lang="it-IT" sz="1400" b="1">
                <a:latin typeface="Calibri" pitchFamily="34" charset="0"/>
              </a:rPr>
              <a:t> € 957.781,20</a:t>
            </a:r>
          </a:p>
          <a:p>
            <a:endParaRPr lang="it-IT" sz="1400" b="1">
              <a:latin typeface="Calibri" pitchFamily="34" charset="0"/>
            </a:endParaRPr>
          </a:p>
          <a:p>
            <a:r>
              <a:rPr lang="it-IT" sz="1400" b="1">
                <a:latin typeface="Calibri" pitchFamily="34" charset="0"/>
              </a:rPr>
              <a:t>EDIFICI RILASCIATI  N. 0</a:t>
            </a:r>
          </a:p>
          <a:p>
            <a:r>
              <a:rPr lang="it-IT" sz="1400" b="1">
                <a:latin typeface="Calibri" pitchFamily="34" charset="0"/>
              </a:rPr>
              <a:t>RISPARMIO  € 0</a:t>
            </a:r>
            <a:endParaRPr lang="it-IT" sz="1400">
              <a:latin typeface="Calibri" pitchFamily="34" charset="0"/>
            </a:endParaRPr>
          </a:p>
          <a:p>
            <a:endParaRPr lang="it-IT" b="1">
              <a:latin typeface="Calibri" pitchFamily="34" charset="0"/>
            </a:endParaRPr>
          </a:p>
        </p:txBody>
      </p:sp>
      <p:pic>
        <p:nvPicPr>
          <p:cNvPr id="28676" name="Immagine 8"/>
          <p:cNvPicPr>
            <a:picLocks noChangeAspect="1"/>
          </p:cNvPicPr>
          <p:nvPr/>
        </p:nvPicPr>
        <p:blipFill>
          <a:blip r:embed="rId2" cstate="print"/>
          <a:srcRect/>
          <a:stretch>
            <a:fillRect/>
          </a:stretch>
        </p:blipFill>
        <p:spPr bwMode="auto">
          <a:xfrm>
            <a:off x="601663" y="1001713"/>
            <a:ext cx="2043112" cy="233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0688" y="571500"/>
            <a:ext cx="4008437" cy="800100"/>
          </a:xfrm>
        </p:spPr>
        <p:txBody>
          <a:bodyPr rtlCol="0">
            <a:normAutofit fontScale="90000"/>
          </a:bodyPr>
          <a:lstStyle/>
          <a:p>
            <a:pPr fontAlgn="auto">
              <a:spcAft>
                <a:spcPts val="0"/>
              </a:spcAft>
              <a:defRPr/>
            </a:pPr>
            <a:r>
              <a:rPr lang="it-IT" b="1" dirty="0" smtClean="0"/>
              <a:t/>
            </a:r>
            <a:br>
              <a:rPr lang="it-IT" b="1" dirty="0" smtClean="0"/>
            </a:br>
            <a:r>
              <a:rPr lang="it-IT" dirty="0" smtClean="0"/>
              <a:t/>
            </a:r>
            <a:br>
              <a:rPr lang="it-IT" dirty="0" smtClean="0"/>
            </a:br>
            <a:endParaRPr lang="it-IT" sz="2800" b="1" dirty="0"/>
          </a:p>
        </p:txBody>
      </p:sp>
      <p:sp>
        <p:nvSpPr>
          <p:cNvPr id="29698" name="Segnaposto contenuto 6"/>
          <p:cNvSpPr>
            <a:spLocks noGrp="1"/>
          </p:cNvSpPr>
          <p:nvPr>
            <p:ph sz="half" idx="2"/>
          </p:nvPr>
        </p:nvSpPr>
        <p:spPr>
          <a:xfrm>
            <a:off x="5432425" y="368300"/>
            <a:ext cx="6454775" cy="6211888"/>
          </a:xfrm>
        </p:spPr>
        <p:txBody>
          <a:bodyPr/>
          <a:lstStyle/>
          <a:p>
            <a:pPr>
              <a:lnSpc>
                <a:spcPct val="100000"/>
              </a:lnSpc>
              <a:spcBef>
                <a:spcPct val="0"/>
              </a:spcBef>
              <a:buFont typeface="Arial" charset="0"/>
              <a:buNone/>
            </a:pPr>
            <a:r>
              <a:rPr lang="it-IT" sz="3200" smtClean="0"/>
              <a:t>PIANO DI RAZIONALIZZAZIONE</a:t>
            </a:r>
          </a:p>
          <a:p>
            <a:pPr>
              <a:lnSpc>
                <a:spcPct val="100000"/>
              </a:lnSpc>
              <a:spcBef>
                <a:spcPct val="0"/>
              </a:spcBef>
              <a:buFont typeface="Arial" charset="0"/>
              <a:buNone/>
            </a:pPr>
            <a:r>
              <a:rPr lang="it-IT" sz="1800" smtClean="0"/>
              <a:t>IMPORTO RISPARMIO DISMISSIONI €41.297,87</a:t>
            </a:r>
          </a:p>
          <a:p>
            <a:pPr>
              <a:lnSpc>
                <a:spcPct val="100000"/>
              </a:lnSpc>
              <a:spcBef>
                <a:spcPct val="0"/>
              </a:spcBef>
              <a:buFont typeface="Arial" charset="0"/>
              <a:buNone/>
            </a:pPr>
            <a:endParaRPr lang="it-IT" sz="1800" b="1" smtClean="0"/>
          </a:p>
          <a:p>
            <a:pPr>
              <a:lnSpc>
                <a:spcPct val="100000"/>
              </a:lnSpc>
              <a:spcBef>
                <a:spcPct val="0"/>
              </a:spcBef>
              <a:buFont typeface="Arial" charset="0"/>
              <a:buNone/>
            </a:pPr>
            <a:r>
              <a:rPr lang="it-IT" sz="1800" b="1" smtClean="0"/>
              <a:t>DIREZIONE GENERALE PER GLI ARCHIVI  </a:t>
            </a:r>
            <a:r>
              <a:rPr lang="it-IT" sz="2300" smtClean="0"/>
              <a:t> </a:t>
            </a:r>
            <a:endParaRPr lang="it-IT" sz="1600" smtClean="0"/>
          </a:p>
          <a:p>
            <a:pPr>
              <a:lnSpc>
                <a:spcPct val="100000"/>
              </a:lnSpc>
              <a:spcBef>
                <a:spcPct val="0"/>
              </a:spcBef>
              <a:buFont typeface="Arial" charset="0"/>
              <a:buNone/>
            </a:pPr>
            <a:r>
              <a:rPr lang="it-IT" sz="1600" smtClean="0"/>
              <a:t> </a:t>
            </a:r>
          </a:p>
          <a:p>
            <a:r>
              <a:rPr lang="it-IT" sz="1500" u="sng" smtClean="0"/>
              <a:t>A.S. di Udine – A.S. di Pordenone, via Monte Reale, deposito – A.S. di Pordenone, outsourcing: </a:t>
            </a:r>
            <a:r>
              <a:rPr lang="it-IT" sz="1500" smtClean="0"/>
              <a:t>realizzazione di  un Polo archivistico presso la Caserma Cavarzerani di Udine di proprietà demaniale.</a:t>
            </a:r>
          </a:p>
          <a:p>
            <a:pPr>
              <a:buFont typeface="Arial" charset="0"/>
              <a:buNone/>
            </a:pPr>
            <a:r>
              <a:rPr lang="it-IT" sz="1500" b="1" smtClean="0"/>
              <a:t>Risparmio € 35.488,51</a:t>
            </a:r>
            <a:endParaRPr lang="it-IT" sz="1500" smtClean="0"/>
          </a:p>
          <a:p>
            <a:pPr>
              <a:lnSpc>
                <a:spcPct val="100000"/>
              </a:lnSpc>
              <a:spcBef>
                <a:spcPct val="0"/>
              </a:spcBef>
              <a:buFont typeface="Arial" charset="0"/>
              <a:buNone/>
            </a:pPr>
            <a:endParaRPr lang="it-IT" sz="1500" smtClean="0"/>
          </a:p>
          <a:p>
            <a:pPr>
              <a:lnSpc>
                <a:spcPct val="100000"/>
              </a:lnSpc>
              <a:spcBef>
                <a:spcPct val="0"/>
              </a:spcBef>
              <a:buFont typeface="Arial" charset="0"/>
              <a:buNone/>
            </a:pPr>
            <a:r>
              <a:rPr lang="it-IT" sz="1600" b="1" smtClean="0"/>
              <a:t> </a:t>
            </a:r>
            <a:endParaRPr lang="it-IT" sz="1600" smtClean="0"/>
          </a:p>
          <a:p>
            <a:endParaRPr lang="it-IT" smtClean="0"/>
          </a:p>
        </p:txBody>
      </p:sp>
      <p:sp>
        <p:nvSpPr>
          <p:cNvPr id="29699" name="CasellaDiTesto 7"/>
          <p:cNvSpPr txBox="1">
            <a:spLocks noChangeArrowheads="1"/>
          </p:cNvSpPr>
          <p:nvPr/>
        </p:nvSpPr>
        <p:spPr bwMode="auto">
          <a:xfrm>
            <a:off x="322263" y="3257550"/>
            <a:ext cx="4303712" cy="3324225"/>
          </a:xfrm>
          <a:prstGeom prst="rect">
            <a:avLst/>
          </a:prstGeom>
          <a:noFill/>
          <a:ln w="9525">
            <a:noFill/>
            <a:miter lim="800000"/>
            <a:headEnd/>
            <a:tailEnd/>
          </a:ln>
        </p:spPr>
        <p:txBody>
          <a:bodyPr>
            <a:spAutoFit/>
          </a:bodyPr>
          <a:lstStyle/>
          <a:p>
            <a:r>
              <a:rPr lang="it-IT">
                <a:latin typeface="Calibri" pitchFamily="34" charset="0"/>
              </a:rPr>
              <a:t>IMMOBILI DETENUTI  N. 22</a:t>
            </a:r>
          </a:p>
          <a:p>
            <a:endParaRPr lang="it-IT">
              <a:latin typeface="Calibri" pitchFamily="34" charset="0"/>
            </a:endParaRPr>
          </a:p>
          <a:p>
            <a:pPr>
              <a:buFont typeface="Wingdings" pitchFamily="2" charset="2"/>
              <a:buChar char="ü"/>
            </a:pPr>
            <a:r>
              <a:rPr lang="it-IT">
                <a:latin typeface="Calibri" pitchFamily="34" charset="0"/>
              </a:rPr>
              <a:t>  uso governativo n. 17</a:t>
            </a:r>
          </a:p>
          <a:p>
            <a:pPr>
              <a:buFont typeface="Wingdings" pitchFamily="2" charset="2"/>
              <a:buChar char="ü"/>
            </a:pPr>
            <a:r>
              <a:rPr lang="it-IT">
                <a:latin typeface="Calibri" pitchFamily="34" charset="0"/>
              </a:rPr>
              <a:t>  immobili in locazioni passiva n.4</a:t>
            </a:r>
          </a:p>
          <a:p>
            <a:pPr>
              <a:buFont typeface="Wingdings" pitchFamily="2" charset="2"/>
              <a:buChar char="ü"/>
            </a:pPr>
            <a:r>
              <a:rPr lang="it-IT">
                <a:latin typeface="Calibri" pitchFamily="34" charset="0"/>
              </a:rPr>
              <a:t> outsourcing n.1</a:t>
            </a:r>
          </a:p>
          <a:p>
            <a:pPr>
              <a:buFont typeface="Wingdings" pitchFamily="2" charset="2"/>
              <a:buChar char="ü"/>
            </a:pPr>
            <a:endParaRPr lang="it-IT">
              <a:latin typeface="Calibri" pitchFamily="34" charset="0"/>
            </a:endParaRPr>
          </a:p>
          <a:p>
            <a:r>
              <a:rPr lang="it-IT" sz="1400" b="1">
                <a:latin typeface="Calibri" pitchFamily="34" charset="0"/>
              </a:rPr>
              <a:t>RISPARMIO RIDUZIONE 15%   € 11.646,73</a:t>
            </a:r>
          </a:p>
          <a:p>
            <a:endParaRPr lang="it-IT" sz="1400" b="1">
              <a:latin typeface="Calibri" pitchFamily="34" charset="0"/>
            </a:endParaRPr>
          </a:p>
          <a:p>
            <a:r>
              <a:rPr lang="it-IT" sz="1400" b="1">
                <a:latin typeface="Calibri" pitchFamily="34" charset="0"/>
              </a:rPr>
              <a:t>TOTALE IMPORTO PAGATO ALL’ ATTUALITA’ € 66.568,10</a:t>
            </a:r>
          </a:p>
          <a:p>
            <a:endParaRPr lang="it-IT" sz="1400" b="1">
              <a:latin typeface="Calibri" pitchFamily="34" charset="0"/>
            </a:endParaRPr>
          </a:p>
          <a:p>
            <a:r>
              <a:rPr lang="it-IT" sz="1400" b="1">
                <a:latin typeface="Calibri" pitchFamily="34" charset="0"/>
              </a:rPr>
              <a:t>EDIFICI RILASCIATI  N. 0</a:t>
            </a:r>
          </a:p>
          <a:p>
            <a:r>
              <a:rPr lang="it-IT" sz="1400" b="1">
                <a:latin typeface="Calibri" pitchFamily="34" charset="0"/>
              </a:rPr>
              <a:t>RISPARMIO  € 0</a:t>
            </a:r>
            <a:endParaRPr lang="it-IT" sz="1400">
              <a:latin typeface="Calibri" pitchFamily="34" charset="0"/>
            </a:endParaRPr>
          </a:p>
          <a:p>
            <a:endParaRPr lang="it-IT" b="1">
              <a:latin typeface="Calibri" pitchFamily="34" charset="0"/>
            </a:endParaRPr>
          </a:p>
        </p:txBody>
      </p:sp>
      <p:sp>
        <p:nvSpPr>
          <p:cNvPr id="29700" name="Rettangolo 5"/>
          <p:cNvSpPr>
            <a:spLocks noChangeArrowheads="1"/>
          </p:cNvSpPr>
          <p:nvPr/>
        </p:nvSpPr>
        <p:spPr bwMode="auto">
          <a:xfrm>
            <a:off x="196850" y="273050"/>
            <a:ext cx="4581525" cy="646113"/>
          </a:xfrm>
          <a:prstGeom prst="rect">
            <a:avLst/>
          </a:prstGeom>
          <a:noFill/>
          <a:ln w="9525">
            <a:noFill/>
            <a:miter lim="800000"/>
            <a:headEnd/>
            <a:tailEnd/>
          </a:ln>
        </p:spPr>
        <p:txBody>
          <a:bodyPr>
            <a:spAutoFit/>
          </a:bodyPr>
          <a:lstStyle/>
          <a:p>
            <a:r>
              <a:rPr lang="it-IT" sz="3600" b="1">
                <a:latin typeface="Calibri" pitchFamily="34" charset="0"/>
              </a:rPr>
              <a:t>FRIULI VENEZIA GIULIA</a:t>
            </a:r>
            <a:endParaRPr lang="it-IT" sz="3600">
              <a:latin typeface="Calibri" pitchFamily="34" charset="0"/>
            </a:endParaRPr>
          </a:p>
        </p:txBody>
      </p:sp>
      <p:pic>
        <p:nvPicPr>
          <p:cNvPr id="29701" name="Immagine 9"/>
          <p:cNvPicPr>
            <a:picLocks noChangeAspect="1"/>
          </p:cNvPicPr>
          <p:nvPr/>
        </p:nvPicPr>
        <p:blipFill>
          <a:blip r:embed="rId2" cstate="print"/>
          <a:srcRect/>
          <a:stretch>
            <a:fillRect/>
          </a:stretch>
        </p:blipFill>
        <p:spPr bwMode="auto">
          <a:xfrm>
            <a:off x="466725" y="1022350"/>
            <a:ext cx="1931988" cy="220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0688" y="571500"/>
            <a:ext cx="4008437" cy="800100"/>
          </a:xfrm>
        </p:spPr>
        <p:txBody>
          <a:bodyPr rtlCol="0">
            <a:normAutofit fontScale="90000"/>
          </a:bodyPr>
          <a:lstStyle/>
          <a:p>
            <a:pPr fontAlgn="auto">
              <a:spcAft>
                <a:spcPts val="0"/>
              </a:spcAft>
              <a:defRPr/>
            </a:pPr>
            <a:r>
              <a:rPr lang="it-IT" b="1" dirty="0" smtClean="0"/>
              <a:t/>
            </a:r>
            <a:br>
              <a:rPr lang="it-IT" b="1" dirty="0" smtClean="0"/>
            </a:br>
            <a:r>
              <a:rPr lang="it-IT" dirty="0" smtClean="0"/>
              <a:t/>
            </a:r>
            <a:br>
              <a:rPr lang="it-IT" dirty="0" smtClean="0"/>
            </a:br>
            <a:endParaRPr lang="it-IT" sz="2800" b="1" dirty="0"/>
          </a:p>
        </p:txBody>
      </p:sp>
      <p:sp>
        <p:nvSpPr>
          <p:cNvPr id="7" name="Segnaposto contenuto 6"/>
          <p:cNvSpPr>
            <a:spLocks noGrp="1"/>
          </p:cNvSpPr>
          <p:nvPr>
            <p:ph sz="half" idx="2"/>
          </p:nvPr>
        </p:nvSpPr>
        <p:spPr>
          <a:xfrm>
            <a:off x="5432425" y="368300"/>
            <a:ext cx="6454775" cy="6211888"/>
          </a:xfrm>
        </p:spPr>
        <p:txBody>
          <a:bodyPr rtlCol="0">
            <a:normAutofit fontScale="25000" lnSpcReduction="20000"/>
          </a:bodyPr>
          <a:lstStyle/>
          <a:p>
            <a:pPr fontAlgn="auto">
              <a:lnSpc>
                <a:spcPct val="100000"/>
              </a:lnSpc>
              <a:spcBef>
                <a:spcPts val="0"/>
              </a:spcBef>
              <a:spcAft>
                <a:spcPts val="0"/>
              </a:spcAft>
              <a:buFont typeface="Arial" panose="020B0604020202020204" pitchFamily="34" charset="0"/>
              <a:buNone/>
              <a:defRPr/>
            </a:pPr>
            <a:r>
              <a:rPr lang="it-IT" sz="9800" dirty="0" smtClean="0"/>
              <a:t>PIANO </a:t>
            </a:r>
            <a:r>
              <a:rPr lang="it-IT" sz="9800" dirty="0" err="1" smtClean="0"/>
              <a:t>DI</a:t>
            </a:r>
            <a:r>
              <a:rPr lang="it-IT" sz="9800" dirty="0" smtClean="0"/>
              <a:t> RAZIONALIZZAZIONE</a:t>
            </a:r>
          </a:p>
          <a:p>
            <a:pPr fontAlgn="auto">
              <a:lnSpc>
                <a:spcPct val="100000"/>
              </a:lnSpc>
              <a:spcBef>
                <a:spcPts val="0"/>
              </a:spcBef>
              <a:spcAft>
                <a:spcPts val="0"/>
              </a:spcAft>
              <a:buFont typeface="Arial" panose="020B0604020202020204" pitchFamily="34" charset="0"/>
              <a:buNone/>
              <a:defRPr/>
            </a:pPr>
            <a:r>
              <a:rPr lang="it-IT" sz="5500" dirty="0" smtClean="0"/>
              <a:t>IMPORTO RISPARMIO DISMISSIONI € 1.908.503,49</a:t>
            </a:r>
          </a:p>
          <a:p>
            <a:pPr fontAlgn="auto">
              <a:lnSpc>
                <a:spcPct val="100000"/>
              </a:lnSpc>
              <a:spcBef>
                <a:spcPts val="0"/>
              </a:spcBef>
              <a:spcAft>
                <a:spcPts val="0"/>
              </a:spcAft>
              <a:buFont typeface="Arial" panose="020B0604020202020204" pitchFamily="34" charset="0"/>
              <a:buNone/>
              <a:defRPr/>
            </a:pPr>
            <a:endParaRPr lang="it-IT" sz="1800" b="1" dirty="0" smtClean="0"/>
          </a:p>
          <a:p>
            <a:pPr fontAlgn="auto">
              <a:lnSpc>
                <a:spcPct val="100000"/>
              </a:lnSpc>
              <a:spcBef>
                <a:spcPts val="0"/>
              </a:spcBef>
              <a:spcAft>
                <a:spcPts val="0"/>
              </a:spcAft>
              <a:buFont typeface="Arial" panose="020B0604020202020204" pitchFamily="34" charset="0"/>
              <a:buNone/>
              <a:defRPr/>
            </a:pPr>
            <a:endParaRPr lang="it-IT" sz="4500" b="1" dirty="0" smtClean="0"/>
          </a:p>
          <a:p>
            <a:pPr fontAlgn="auto">
              <a:lnSpc>
                <a:spcPct val="100000"/>
              </a:lnSpc>
              <a:spcBef>
                <a:spcPts val="0"/>
              </a:spcBef>
              <a:spcAft>
                <a:spcPts val="0"/>
              </a:spcAft>
              <a:buFont typeface="Arial" panose="020B0604020202020204" pitchFamily="34" charset="0"/>
              <a:buNone/>
              <a:defRPr/>
            </a:pPr>
            <a:endParaRPr lang="it-IT" sz="4500" b="1" dirty="0" smtClean="0"/>
          </a:p>
          <a:p>
            <a:pPr fontAlgn="auto">
              <a:lnSpc>
                <a:spcPct val="100000"/>
              </a:lnSpc>
              <a:spcBef>
                <a:spcPts val="0"/>
              </a:spcBef>
              <a:spcAft>
                <a:spcPts val="0"/>
              </a:spcAft>
              <a:buFont typeface="Arial" panose="020B0604020202020204" pitchFamily="34" charset="0"/>
              <a:buNone/>
              <a:defRPr/>
            </a:pPr>
            <a:r>
              <a:rPr lang="it-IT" sz="5500" b="1" dirty="0" smtClean="0"/>
              <a:t>DIREZIONE GENERALE PER GLI ARCHIVI  </a:t>
            </a:r>
            <a:r>
              <a:rPr lang="it-IT" sz="5500" dirty="0" smtClean="0"/>
              <a:t> </a:t>
            </a:r>
          </a:p>
          <a:p>
            <a:pPr fontAlgn="auto">
              <a:lnSpc>
                <a:spcPct val="100000"/>
              </a:lnSpc>
              <a:spcBef>
                <a:spcPts val="0"/>
              </a:spcBef>
              <a:spcAft>
                <a:spcPts val="0"/>
              </a:spcAft>
              <a:buFont typeface="Arial" panose="020B0604020202020204" pitchFamily="34" charset="0"/>
              <a:buNone/>
              <a:defRPr/>
            </a:pPr>
            <a:r>
              <a:rPr lang="it-IT" sz="1600" dirty="0" smtClean="0"/>
              <a:t> </a:t>
            </a:r>
          </a:p>
          <a:p>
            <a:pPr fontAlgn="auto">
              <a:spcAft>
                <a:spcPts val="0"/>
              </a:spcAft>
              <a:buFont typeface="Arial" panose="020B0604020202020204" pitchFamily="34" charset="0"/>
              <a:buChar char="•"/>
              <a:defRPr/>
            </a:pPr>
            <a:r>
              <a:rPr lang="it-IT" sz="6000" u="sng" dirty="0" smtClean="0"/>
              <a:t>A.S. Rieti</a:t>
            </a:r>
            <a:r>
              <a:rPr lang="it-IT" sz="6000" dirty="0" smtClean="0"/>
              <a:t>: L’Agenzia del Demanio ha proposto un immobile demaniale in Rieti, Via Terenzio </a:t>
            </a:r>
            <a:r>
              <a:rPr lang="it-IT" sz="6000" dirty="0" err="1" smtClean="0"/>
              <a:t>Varrone</a:t>
            </a:r>
            <a:r>
              <a:rPr lang="it-IT" sz="6000" dirty="0" smtClean="0"/>
              <a:t> denominato “ex casa circondariale” che diverrebbe nuova sede dell’Istituto. Il sopralluogo effettuato ne ha constatato l’idoneità ed è stata effettuata una stima dei lavori necessari al recupero. L’operazione consentirebbe il rilascio dell’immobile detenuto in locazione.</a:t>
            </a:r>
          </a:p>
          <a:p>
            <a:pPr fontAlgn="auto">
              <a:spcAft>
                <a:spcPts val="0"/>
              </a:spcAft>
              <a:buFont typeface="Arial" panose="020B0604020202020204" pitchFamily="34" charset="0"/>
              <a:buNone/>
              <a:defRPr/>
            </a:pPr>
            <a:r>
              <a:rPr lang="it-IT" sz="6000" b="1" dirty="0" smtClean="0"/>
              <a:t>Risparmio €  58.493,97</a:t>
            </a:r>
            <a:endParaRPr lang="it-IT" sz="6000" dirty="0" smtClean="0"/>
          </a:p>
          <a:p>
            <a:pPr fontAlgn="auto">
              <a:spcAft>
                <a:spcPts val="0"/>
              </a:spcAft>
              <a:buFont typeface="Arial" panose="020B0604020202020204" pitchFamily="34" charset="0"/>
              <a:buChar char="•"/>
              <a:defRPr/>
            </a:pPr>
            <a:endParaRPr lang="it-IT" sz="6000" dirty="0" smtClean="0"/>
          </a:p>
          <a:p>
            <a:pPr fontAlgn="auto">
              <a:spcAft>
                <a:spcPts val="0"/>
              </a:spcAft>
              <a:buFont typeface="Arial" panose="020B0604020202020204" pitchFamily="34" charset="0"/>
              <a:buChar char="•"/>
              <a:defRPr/>
            </a:pPr>
            <a:r>
              <a:rPr lang="it-IT" sz="6000" u="sng" dirty="0" smtClean="0"/>
              <a:t>A.S. di Roma</a:t>
            </a:r>
            <a:r>
              <a:rPr lang="it-IT" sz="6000" dirty="0" smtClean="0"/>
              <a:t>: ipotesi di trasferimento del deposito di Via di Galla </a:t>
            </a:r>
            <a:r>
              <a:rPr lang="it-IT" sz="6000" dirty="0" err="1" smtClean="0"/>
              <a:t>Placidia</a:t>
            </a:r>
            <a:r>
              <a:rPr lang="it-IT" sz="6000" dirty="0" smtClean="0"/>
              <a:t> presso l’immobile demaniale “Caserma Donato” del Trullo</a:t>
            </a:r>
          </a:p>
          <a:p>
            <a:pPr fontAlgn="auto">
              <a:spcAft>
                <a:spcPts val="0"/>
              </a:spcAft>
              <a:buFont typeface="Arial" panose="020B0604020202020204" pitchFamily="34" charset="0"/>
              <a:buNone/>
              <a:defRPr/>
            </a:pPr>
            <a:r>
              <a:rPr lang="it-IT" sz="6000" b="1" dirty="0" smtClean="0"/>
              <a:t>Risparmio € 652.800,00</a:t>
            </a:r>
            <a:endParaRPr lang="it-IT" sz="6000" dirty="0" smtClean="0"/>
          </a:p>
          <a:p>
            <a:pPr fontAlgn="auto">
              <a:spcAft>
                <a:spcPts val="0"/>
              </a:spcAft>
              <a:buFont typeface="Arial" panose="020B0604020202020204" pitchFamily="34" charset="0"/>
              <a:buNone/>
              <a:defRPr/>
            </a:pPr>
            <a:r>
              <a:rPr lang="it-IT" sz="3200" dirty="0" smtClean="0"/>
              <a:t> </a:t>
            </a:r>
          </a:p>
          <a:p>
            <a:pPr fontAlgn="auto">
              <a:spcAft>
                <a:spcPts val="0"/>
              </a:spcAft>
              <a:buFont typeface="Arial" panose="020B0604020202020204" pitchFamily="34" charset="0"/>
              <a:buNone/>
              <a:defRPr/>
            </a:pPr>
            <a:r>
              <a:rPr lang="it-IT" sz="7200" b="1" dirty="0" smtClean="0"/>
              <a:t> DIREZIONE GENERALE PER LE ANTICHITA’</a:t>
            </a:r>
            <a:endParaRPr lang="it-IT" sz="7200" dirty="0" smtClean="0"/>
          </a:p>
          <a:p>
            <a:pPr fontAlgn="auto">
              <a:spcAft>
                <a:spcPts val="0"/>
              </a:spcAft>
              <a:buFont typeface="Arial" panose="020B0604020202020204" pitchFamily="34" charset="0"/>
              <a:buNone/>
              <a:defRPr/>
            </a:pPr>
            <a:r>
              <a:rPr lang="it-IT" sz="1600" b="1" dirty="0" smtClean="0"/>
              <a:t> </a:t>
            </a:r>
            <a:endParaRPr lang="it-IT" sz="1600" dirty="0" smtClean="0"/>
          </a:p>
          <a:p>
            <a:pPr fontAlgn="auto">
              <a:lnSpc>
                <a:spcPct val="120000"/>
              </a:lnSpc>
              <a:spcBef>
                <a:spcPts val="0"/>
              </a:spcBef>
              <a:spcAft>
                <a:spcPts val="0"/>
              </a:spcAft>
              <a:buFont typeface="Arial" panose="020B0604020202020204" pitchFamily="34" charset="0"/>
              <a:buChar char="•"/>
              <a:defRPr/>
            </a:pPr>
            <a:r>
              <a:rPr lang="it-IT" sz="6000" u="sng" dirty="0" smtClean="0"/>
              <a:t>SBA dell’Etruria Meridionale</a:t>
            </a:r>
            <a:r>
              <a:rPr lang="it-IT" sz="6000" dirty="0" smtClean="0"/>
              <a:t>: è in corso il trasferimento del materiale depositato presso i locali di Via Isola Farnese 64, zona la </a:t>
            </a:r>
            <a:r>
              <a:rPr lang="it-IT" sz="6000" dirty="0" err="1" smtClean="0"/>
              <a:t>Giustiniana</a:t>
            </a:r>
            <a:r>
              <a:rPr lang="it-IT" sz="6000" dirty="0" smtClean="0"/>
              <a:t> e di Piazza Cavour 2-3 – Tarquinia, presso un locale demaniale sito in Tarquinia.</a:t>
            </a:r>
          </a:p>
          <a:p>
            <a:pPr fontAlgn="auto">
              <a:lnSpc>
                <a:spcPct val="120000"/>
              </a:lnSpc>
              <a:spcBef>
                <a:spcPts val="0"/>
              </a:spcBef>
              <a:spcAft>
                <a:spcPts val="0"/>
              </a:spcAft>
              <a:buFont typeface="Arial" panose="020B0604020202020204" pitchFamily="34" charset="0"/>
              <a:buNone/>
              <a:defRPr/>
            </a:pPr>
            <a:endParaRPr lang="it-IT" sz="6000" b="1" dirty="0" smtClean="0"/>
          </a:p>
          <a:p>
            <a:pPr fontAlgn="auto">
              <a:lnSpc>
                <a:spcPct val="120000"/>
              </a:lnSpc>
              <a:spcBef>
                <a:spcPts val="0"/>
              </a:spcBef>
              <a:spcAft>
                <a:spcPts val="0"/>
              </a:spcAft>
              <a:buFont typeface="Arial" panose="020B0604020202020204" pitchFamily="34" charset="0"/>
              <a:buNone/>
              <a:defRPr/>
            </a:pPr>
            <a:r>
              <a:rPr lang="it-IT" sz="6000" b="1" dirty="0" smtClean="0"/>
              <a:t>Risparmio € 48.618,69</a:t>
            </a:r>
            <a:endParaRPr lang="it-IT" sz="6000" dirty="0" smtClean="0"/>
          </a:p>
          <a:p>
            <a:pPr fontAlgn="auto">
              <a:spcAft>
                <a:spcPts val="0"/>
              </a:spcAft>
              <a:buFont typeface="Arial" panose="020B0604020202020204" pitchFamily="34" charset="0"/>
              <a:buChar char="•"/>
              <a:defRPr/>
            </a:pPr>
            <a:endParaRPr lang="it-IT" sz="1600" b="1" dirty="0" smtClean="0"/>
          </a:p>
          <a:p>
            <a:pPr fontAlgn="auto">
              <a:spcAft>
                <a:spcPts val="0"/>
              </a:spcAft>
              <a:buFont typeface="Arial" panose="020B0604020202020204" pitchFamily="34" charset="0"/>
              <a:buChar char="•"/>
              <a:defRPr/>
            </a:pPr>
            <a:endParaRPr lang="it-IT" sz="1600" b="1" dirty="0" smtClean="0"/>
          </a:p>
          <a:p>
            <a:pPr fontAlgn="auto">
              <a:spcAft>
                <a:spcPts val="0"/>
              </a:spcAft>
              <a:buFont typeface="Arial" panose="020B0604020202020204" pitchFamily="34" charset="0"/>
              <a:buNone/>
              <a:defRPr/>
            </a:pPr>
            <a:r>
              <a:rPr lang="it-IT" sz="7200" b="1" dirty="0" smtClean="0"/>
              <a:t>Piano EUR</a:t>
            </a:r>
            <a:endParaRPr lang="it-IT" sz="7200" dirty="0" smtClean="0"/>
          </a:p>
          <a:p>
            <a:pPr fontAlgn="auto">
              <a:spcAft>
                <a:spcPts val="0"/>
              </a:spcAft>
              <a:buFont typeface="Arial" panose="020B0604020202020204" pitchFamily="34" charset="0"/>
              <a:buNone/>
              <a:defRPr/>
            </a:pPr>
            <a:r>
              <a:rPr lang="it-IT" sz="6000" b="1" dirty="0" smtClean="0"/>
              <a:t>Risparmio €</a:t>
            </a:r>
            <a:endParaRPr lang="it-IT" sz="6000" dirty="0" smtClean="0"/>
          </a:p>
          <a:p>
            <a:pPr fontAlgn="auto">
              <a:spcAft>
                <a:spcPts val="0"/>
              </a:spcAft>
              <a:buFont typeface="Arial" panose="020B0604020202020204" pitchFamily="34" charset="0"/>
              <a:buChar char="•"/>
              <a:defRPr/>
            </a:pPr>
            <a:r>
              <a:rPr lang="it-IT" sz="1600" dirty="0" smtClean="0"/>
              <a:t>				</a:t>
            </a:r>
          </a:p>
          <a:p>
            <a:pPr fontAlgn="auto">
              <a:lnSpc>
                <a:spcPct val="100000"/>
              </a:lnSpc>
              <a:spcBef>
                <a:spcPts val="0"/>
              </a:spcBef>
              <a:spcAft>
                <a:spcPts val="0"/>
              </a:spcAft>
              <a:buFont typeface="Arial" panose="020B0604020202020204" pitchFamily="34" charset="0"/>
              <a:buNone/>
              <a:defRPr/>
            </a:pPr>
            <a:endParaRPr lang="it-IT" sz="1600" dirty="0" smtClean="0"/>
          </a:p>
          <a:p>
            <a:pPr fontAlgn="auto">
              <a:spcAft>
                <a:spcPts val="0"/>
              </a:spcAft>
              <a:buFont typeface="Arial" panose="020B0604020202020204" pitchFamily="34" charset="0"/>
              <a:buChar char="•"/>
              <a:defRPr/>
            </a:pPr>
            <a:endParaRPr lang="it-IT" dirty="0"/>
          </a:p>
        </p:txBody>
      </p:sp>
      <p:sp>
        <p:nvSpPr>
          <p:cNvPr id="30723" name="CasellaDiTesto 7"/>
          <p:cNvSpPr txBox="1">
            <a:spLocks noChangeArrowheads="1"/>
          </p:cNvSpPr>
          <p:nvPr/>
        </p:nvSpPr>
        <p:spPr bwMode="auto">
          <a:xfrm>
            <a:off x="322263" y="3257550"/>
            <a:ext cx="4643437" cy="3600450"/>
          </a:xfrm>
          <a:prstGeom prst="rect">
            <a:avLst/>
          </a:prstGeom>
          <a:noFill/>
          <a:ln w="9525">
            <a:noFill/>
            <a:miter lim="800000"/>
            <a:headEnd/>
            <a:tailEnd/>
          </a:ln>
        </p:spPr>
        <p:txBody>
          <a:bodyPr>
            <a:spAutoFit/>
          </a:bodyPr>
          <a:lstStyle/>
          <a:p>
            <a:r>
              <a:rPr lang="it-IT">
                <a:latin typeface="Calibri" pitchFamily="34" charset="0"/>
              </a:rPr>
              <a:t>IMMOBILI DETENUTI  N. 145</a:t>
            </a:r>
          </a:p>
          <a:p>
            <a:endParaRPr lang="it-IT">
              <a:latin typeface="Calibri" pitchFamily="34" charset="0"/>
            </a:endParaRPr>
          </a:p>
          <a:p>
            <a:pPr>
              <a:buFont typeface="Wingdings" pitchFamily="2" charset="2"/>
              <a:buChar char="ü"/>
            </a:pPr>
            <a:r>
              <a:rPr lang="it-IT">
                <a:latin typeface="Calibri" pitchFamily="34" charset="0"/>
              </a:rPr>
              <a:t>  uso governativo n. 124</a:t>
            </a:r>
          </a:p>
          <a:p>
            <a:pPr>
              <a:buFont typeface="Wingdings" pitchFamily="2" charset="2"/>
              <a:buChar char="ü"/>
            </a:pPr>
            <a:r>
              <a:rPr lang="it-IT">
                <a:latin typeface="Calibri" pitchFamily="34" charset="0"/>
              </a:rPr>
              <a:t>  immobili in locazioni passiva n.16</a:t>
            </a:r>
          </a:p>
          <a:p>
            <a:pPr>
              <a:buFont typeface="Wingdings" pitchFamily="2" charset="2"/>
              <a:buChar char="ü"/>
            </a:pPr>
            <a:r>
              <a:rPr lang="it-IT">
                <a:latin typeface="Calibri" pitchFamily="34" charset="0"/>
              </a:rPr>
              <a:t>Comodato d’uso  n. 4</a:t>
            </a:r>
          </a:p>
          <a:p>
            <a:pPr>
              <a:buFont typeface="Wingdings" pitchFamily="2" charset="2"/>
              <a:buChar char="ü"/>
            </a:pPr>
            <a:r>
              <a:rPr lang="it-IT">
                <a:latin typeface="Calibri" pitchFamily="34" charset="0"/>
              </a:rPr>
              <a:t> outsourcing n.1</a:t>
            </a:r>
          </a:p>
          <a:p>
            <a:pPr>
              <a:buFont typeface="Wingdings" pitchFamily="2" charset="2"/>
              <a:buChar char="ü"/>
            </a:pPr>
            <a:endParaRPr lang="it-IT">
              <a:latin typeface="Calibri" pitchFamily="34" charset="0"/>
            </a:endParaRPr>
          </a:p>
          <a:p>
            <a:r>
              <a:rPr lang="it-IT" sz="1400" b="1">
                <a:latin typeface="Calibri" pitchFamily="34" charset="0"/>
              </a:rPr>
              <a:t>RISPARMIO RIDUZIONE 15%   € 1.803.238,07</a:t>
            </a:r>
          </a:p>
          <a:p>
            <a:endParaRPr lang="it-IT" sz="1400" b="1">
              <a:latin typeface="Calibri" pitchFamily="34" charset="0"/>
            </a:endParaRPr>
          </a:p>
          <a:p>
            <a:r>
              <a:rPr lang="it-IT" sz="1400" b="1">
                <a:latin typeface="Calibri" pitchFamily="34" charset="0"/>
              </a:rPr>
              <a:t>TOTALE IMPORTO PAGATO ALL’ ATTUALITA’ € 10.466.727,44</a:t>
            </a:r>
          </a:p>
          <a:p>
            <a:endParaRPr lang="it-IT" sz="1400" b="1">
              <a:latin typeface="Calibri" pitchFamily="34" charset="0"/>
            </a:endParaRPr>
          </a:p>
          <a:p>
            <a:r>
              <a:rPr lang="it-IT" sz="1400" b="1">
                <a:latin typeface="Calibri" pitchFamily="34" charset="0"/>
              </a:rPr>
              <a:t>EDIFICI RILASCIATI  N. 5</a:t>
            </a:r>
          </a:p>
          <a:p>
            <a:r>
              <a:rPr lang="it-IT" sz="1400" b="1">
                <a:latin typeface="Calibri" pitchFamily="34" charset="0"/>
              </a:rPr>
              <a:t>RISPARMIO  € 1.176.525,35</a:t>
            </a:r>
            <a:endParaRPr lang="it-IT" sz="1400">
              <a:latin typeface="Calibri" pitchFamily="34" charset="0"/>
            </a:endParaRPr>
          </a:p>
          <a:p>
            <a:endParaRPr lang="it-IT" b="1">
              <a:latin typeface="Calibri" pitchFamily="34" charset="0"/>
            </a:endParaRPr>
          </a:p>
        </p:txBody>
      </p:sp>
      <p:sp>
        <p:nvSpPr>
          <p:cNvPr id="30724" name="Rettangolo 5"/>
          <p:cNvSpPr>
            <a:spLocks noChangeArrowheads="1"/>
          </p:cNvSpPr>
          <p:nvPr/>
        </p:nvSpPr>
        <p:spPr bwMode="auto">
          <a:xfrm>
            <a:off x="717550" y="273050"/>
            <a:ext cx="4579938" cy="646113"/>
          </a:xfrm>
          <a:prstGeom prst="rect">
            <a:avLst/>
          </a:prstGeom>
          <a:noFill/>
          <a:ln w="9525">
            <a:noFill/>
            <a:miter lim="800000"/>
            <a:headEnd/>
            <a:tailEnd/>
          </a:ln>
        </p:spPr>
        <p:txBody>
          <a:bodyPr>
            <a:spAutoFit/>
          </a:bodyPr>
          <a:lstStyle/>
          <a:p>
            <a:r>
              <a:rPr lang="it-IT" sz="3600" b="1">
                <a:latin typeface="Calibri" pitchFamily="34" charset="0"/>
              </a:rPr>
              <a:t>LAZIO</a:t>
            </a:r>
          </a:p>
        </p:txBody>
      </p:sp>
      <p:pic>
        <p:nvPicPr>
          <p:cNvPr id="30725" name="Immagine 8"/>
          <p:cNvPicPr>
            <a:picLocks noChangeAspect="1"/>
          </p:cNvPicPr>
          <p:nvPr/>
        </p:nvPicPr>
        <p:blipFill>
          <a:blip r:embed="rId2" cstate="print"/>
          <a:srcRect/>
          <a:stretch>
            <a:fillRect/>
          </a:stretch>
        </p:blipFill>
        <p:spPr bwMode="auto">
          <a:xfrm>
            <a:off x="657225" y="995363"/>
            <a:ext cx="1889125" cy="224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2750" y="328613"/>
            <a:ext cx="4006850" cy="801687"/>
          </a:xfrm>
        </p:spPr>
        <p:txBody>
          <a:bodyPr rtlCol="0">
            <a:normAutofit fontScale="90000"/>
          </a:bodyPr>
          <a:lstStyle/>
          <a:p>
            <a:pPr fontAlgn="auto">
              <a:spcAft>
                <a:spcPts val="0"/>
              </a:spcAft>
              <a:defRPr/>
            </a:pPr>
            <a:r>
              <a:rPr lang="it-IT" b="1" dirty="0" smtClean="0"/>
              <a:t/>
            </a:r>
            <a:br>
              <a:rPr lang="it-IT" b="1" dirty="0" smtClean="0"/>
            </a:br>
            <a:r>
              <a:rPr lang="it-IT" dirty="0" smtClean="0"/>
              <a:t/>
            </a:r>
            <a:br>
              <a:rPr lang="it-IT" dirty="0" smtClean="0"/>
            </a:br>
            <a:endParaRPr lang="it-IT" sz="2800" b="1" dirty="0"/>
          </a:p>
        </p:txBody>
      </p:sp>
      <p:sp>
        <p:nvSpPr>
          <p:cNvPr id="7" name="Segnaposto contenuto 6"/>
          <p:cNvSpPr>
            <a:spLocks noGrp="1"/>
          </p:cNvSpPr>
          <p:nvPr>
            <p:ph sz="half" idx="2"/>
          </p:nvPr>
        </p:nvSpPr>
        <p:spPr>
          <a:xfrm>
            <a:off x="5065713" y="368300"/>
            <a:ext cx="6821487" cy="6211888"/>
          </a:xfrm>
        </p:spPr>
        <p:txBody>
          <a:bodyPr rtlCol="0">
            <a:normAutofit fontScale="25000" lnSpcReduction="20000"/>
          </a:bodyPr>
          <a:lstStyle/>
          <a:p>
            <a:pPr fontAlgn="auto">
              <a:lnSpc>
                <a:spcPct val="100000"/>
              </a:lnSpc>
              <a:spcBef>
                <a:spcPts val="0"/>
              </a:spcBef>
              <a:spcAft>
                <a:spcPts val="0"/>
              </a:spcAft>
              <a:buFont typeface="Arial" panose="020B0604020202020204" pitchFamily="34" charset="0"/>
              <a:buNone/>
              <a:defRPr/>
            </a:pPr>
            <a:r>
              <a:rPr lang="it-IT" sz="12800" dirty="0" smtClean="0"/>
              <a:t>PIANO </a:t>
            </a:r>
            <a:r>
              <a:rPr lang="it-IT" sz="12800" dirty="0" err="1" smtClean="0"/>
              <a:t>DI</a:t>
            </a:r>
            <a:r>
              <a:rPr lang="it-IT" sz="12800" dirty="0" smtClean="0"/>
              <a:t> RAZIONALIZZAZIONE</a:t>
            </a:r>
          </a:p>
          <a:p>
            <a:pPr fontAlgn="auto">
              <a:lnSpc>
                <a:spcPct val="100000"/>
              </a:lnSpc>
              <a:spcBef>
                <a:spcPts val="0"/>
              </a:spcBef>
              <a:spcAft>
                <a:spcPts val="0"/>
              </a:spcAft>
              <a:buFont typeface="Arial" panose="020B0604020202020204" pitchFamily="34" charset="0"/>
              <a:buNone/>
              <a:defRPr/>
            </a:pPr>
            <a:r>
              <a:rPr lang="it-IT" sz="7200" dirty="0" smtClean="0"/>
              <a:t>IMPORTO RISPARMIO DISMISSIONI € 259.414,64</a:t>
            </a:r>
          </a:p>
          <a:p>
            <a:pPr fontAlgn="auto">
              <a:lnSpc>
                <a:spcPct val="100000"/>
              </a:lnSpc>
              <a:spcBef>
                <a:spcPts val="0"/>
              </a:spcBef>
              <a:spcAft>
                <a:spcPts val="0"/>
              </a:spcAft>
              <a:buFont typeface="Arial" panose="020B0604020202020204" pitchFamily="34" charset="0"/>
              <a:buNone/>
              <a:defRPr/>
            </a:pPr>
            <a:endParaRPr lang="it-IT" sz="1800" b="1" dirty="0" smtClean="0"/>
          </a:p>
          <a:p>
            <a:pPr fontAlgn="auto">
              <a:lnSpc>
                <a:spcPct val="100000"/>
              </a:lnSpc>
              <a:spcBef>
                <a:spcPts val="0"/>
              </a:spcBef>
              <a:spcAft>
                <a:spcPts val="0"/>
              </a:spcAft>
              <a:buFont typeface="Arial" panose="020B0604020202020204" pitchFamily="34" charset="0"/>
              <a:buNone/>
              <a:defRPr/>
            </a:pPr>
            <a:endParaRPr lang="it-IT" sz="4500" b="1" dirty="0" smtClean="0"/>
          </a:p>
          <a:p>
            <a:pPr fontAlgn="auto">
              <a:lnSpc>
                <a:spcPct val="100000"/>
              </a:lnSpc>
              <a:spcBef>
                <a:spcPts val="0"/>
              </a:spcBef>
              <a:spcAft>
                <a:spcPts val="0"/>
              </a:spcAft>
              <a:buFont typeface="Arial" panose="020B0604020202020204" pitchFamily="34" charset="0"/>
              <a:buNone/>
              <a:defRPr/>
            </a:pPr>
            <a:r>
              <a:rPr lang="it-IT" sz="7200" b="1" dirty="0" smtClean="0"/>
              <a:t>DIREZIONE GENERALE PER GLI ARCHIVI  </a:t>
            </a:r>
            <a:r>
              <a:rPr lang="it-IT" sz="7200" dirty="0" smtClean="0"/>
              <a:t> </a:t>
            </a:r>
          </a:p>
          <a:p>
            <a:pPr fontAlgn="auto">
              <a:lnSpc>
                <a:spcPct val="100000"/>
              </a:lnSpc>
              <a:spcBef>
                <a:spcPts val="0"/>
              </a:spcBef>
              <a:spcAft>
                <a:spcPts val="0"/>
              </a:spcAft>
              <a:buFont typeface="Arial" panose="020B0604020202020204" pitchFamily="34" charset="0"/>
              <a:buNone/>
              <a:defRPr/>
            </a:pPr>
            <a:r>
              <a:rPr lang="it-IT" sz="1600" dirty="0" smtClean="0"/>
              <a:t> </a:t>
            </a:r>
          </a:p>
          <a:p>
            <a:pPr fontAlgn="auto">
              <a:spcAft>
                <a:spcPts val="0"/>
              </a:spcAft>
              <a:buFont typeface="Arial" panose="020B0604020202020204" pitchFamily="34" charset="0"/>
              <a:buChar char="•"/>
              <a:defRPr/>
            </a:pPr>
            <a:r>
              <a:rPr lang="it-IT" sz="5600" u="sng" dirty="0" smtClean="0"/>
              <a:t>S.A. Liguria</a:t>
            </a:r>
            <a:r>
              <a:rPr lang="it-IT" sz="5600" dirty="0" smtClean="0"/>
              <a:t>: il progetto di recupero della sede demaniale di via Tommaso Reggio, ad uso dell’Archivio  di Stato di Genova, prevede una porzione di immobile a disposizione per la sede della Soprintendenza Archivistica. Nelle more della conclusione dei lavori si ritiene opportuno collocare temporaneamente l’Istituto presso l’attuale sede dell’Archivio di Stato nel complesso di S. Ignazio di Genova.</a:t>
            </a:r>
          </a:p>
          <a:p>
            <a:pPr fontAlgn="auto">
              <a:spcAft>
                <a:spcPts val="0"/>
              </a:spcAft>
              <a:buFont typeface="Arial" panose="020B0604020202020204" pitchFamily="34" charset="0"/>
              <a:buChar char="•"/>
              <a:defRPr/>
            </a:pPr>
            <a:r>
              <a:rPr lang="it-IT" sz="5600" dirty="0" smtClean="0"/>
              <a:t>In alternativa si ipotizza il trasferimento della sede dall’attuale immobile in locazione nella sede demaniale denominata “ex scuole pie”.</a:t>
            </a:r>
          </a:p>
          <a:p>
            <a:pPr fontAlgn="auto">
              <a:spcAft>
                <a:spcPts val="0"/>
              </a:spcAft>
              <a:buFont typeface="Arial" panose="020B0604020202020204" pitchFamily="34" charset="0"/>
              <a:buNone/>
              <a:defRPr/>
            </a:pPr>
            <a:r>
              <a:rPr lang="it-IT" sz="5600" b="1" dirty="0" smtClean="0"/>
              <a:t>Risparmio € 19.185,54		</a:t>
            </a:r>
            <a:endParaRPr lang="it-IT" sz="5600" dirty="0" smtClean="0"/>
          </a:p>
          <a:p>
            <a:pPr fontAlgn="auto">
              <a:spcAft>
                <a:spcPts val="0"/>
              </a:spcAft>
              <a:buFont typeface="Arial" panose="020B0604020202020204" pitchFamily="34" charset="0"/>
              <a:buChar char="•"/>
              <a:defRPr/>
            </a:pPr>
            <a:endParaRPr lang="it-IT" sz="3500" dirty="0" smtClean="0"/>
          </a:p>
          <a:p>
            <a:pPr fontAlgn="auto">
              <a:spcAft>
                <a:spcPts val="0"/>
              </a:spcAft>
              <a:buFont typeface="Arial" panose="020B0604020202020204" pitchFamily="34" charset="0"/>
              <a:buNone/>
              <a:defRPr/>
            </a:pPr>
            <a:r>
              <a:rPr lang="it-IT" sz="7200" b="1" dirty="0" smtClean="0"/>
              <a:t>DIREZIONE REGIONALE PER I BENI CULTURALI E PAESAGGISTICI </a:t>
            </a:r>
            <a:r>
              <a:rPr lang="it-IT" sz="7200" dirty="0" smtClean="0"/>
              <a:t> </a:t>
            </a:r>
          </a:p>
          <a:p>
            <a:pPr fontAlgn="auto">
              <a:spcAft>
                <a:spcPts val="0"/>
              </a:spcAft>
              <a:buFont typeface="Arial" panose="020B0604020202020204" pitchFamily="34" charset="0"/>
              <a:buChar char="•"/>
              <a:defRPr/>
            </a:pPr>
            <a:r>
              <a:rPr lang="it-IT" sz="5600" u="sng" dirty="0" smtClean="0"/>
              <a:t>A.S. Genova: </a:t>
            </a:r>
            <a:r>
              <a:rPr lang="it-IT" sz="5600" dirty="0" smtClean="0"/>
              <a:t>l’azzeramento del costo di locazione passiva potrebbe essere realizzato con l’acquisto dell’immobile stesso, a costo contenuto e vicino allo 0,00, mediante permuta con altro bene demaniale da identificare. </a:t>
            </a:r>
          </a:p>
          <a:p>
            <a:pPr fontAlgn="auto">
              <a:spcAft>
                <a:spcPts val="0"/>
              </a:spcAft>
              <a:buFont typeface="Arial" panose="020B0604020202020204" pitchFamily="34" charset="0"/>
              <a:buNone/>
              <a:defRPr/>
            </a:pPr>
            <a:r>
              <a:rPr lang="it-IT" sz="5600" b="1" dirty="0" smtClean="0"/>
              <a:t>Risparmio € 113.761,01</a:t>
            </a:r>
            <a:endParaRPr lang="it-IT" sz="5600" dirty="0" smtClean="0"/>
          </a:p>
          <a:p>
            <a:pPr fontAlgn="auto">
              <a:spcAft>
                <a:spcPts val="0"/>
              </a:spcAft>
              <a:buFont typeface="Arial" panose="020B0604020202020204" pitchFamily="34" charset="0"/>
              <a:buChar char="•"/>
              <a:defRPr/>
            </a:pPr>
            <a:r>
              <a:rPr lang="it-IT" sz="5600" u="sng" dirty="0" smtClean="0"/>
              <a:t>A.S. di Imperia e AS Sanremo</a:t>
            </a:r>
            <a:r>
              <a:rPr lang="it-IT" sz="5600" dirty="0" smtClean="0"/>
              <a:t>:è stato proposto l'Edificio demaniale Ex Ferriere, alla foce del torrente Impero, per il quale nel 2013 sono stati assegnati 190.000,00 euro rispetto a 750.000,00 richiesti  su fondi Lotto. </a:t>
            </a:r>
          </a:p>
          <a:p>
            <a:pPr fontAlgn="auto">
              <a:spcAft>
                <a:spcPts val="0"/>
              </a:spcAft>
              <a:buFont typeface="Arial" panose="020B0604020202020204" pitchFamily="34" charset="0"/>
              <a:buNone/>
              <a:defRPr/>
            </a:pPr>
            <a:r>
              <a:rPr lang="it-IT" sz="5600" b="1" dirty="0" smtClean="0"/>
              <a:t>Risparmio € 66.698,07</a:t>
            </a:r>
            <a:endParaRPr lang="it-IT" sz="5600" dirty="0" smtClean="0"/>
          </a:p>
          <a:p>
            <a:pPr fontAlgn="auto">
              <a:spcAft>
                <a:spcPts val="0"/>
              </a:spcAft>
              <a:buFont typeface="Arial" panose="020B0604020202020204" pitchFamily="34" charset="0"/>
              <a:buChar char="•"/>
              <a:defRPr/>
            </a:pPr>
            <a:r>
              <a:rPr lang="it-IT" sz="5600" b="1" dirty="0" smtClean="0"/>
              <a:t> </a:t>
            </a:r>
            <a:r>
              <a:rPr lang="it-IT" sz="5600" u="sng" dirty="0" smtClean="0"/>
              <a:t>A.S. La Spezia</a:t>
            </a:r>
            <a:r>
              <a:rPr lang="it-IT" sz="5600" dirty="0" smtClean="0"/>
              <a:t>:  per azzerare l'importo della locazione passiva per questa  sede ci sono due ipotesi  che comprendono il completamento dei lavori di </a:t>
            </a:r>
            <a:r>
              <a:rPr lang="it-IT" sz="5600" dirty="0" err="1" smtClean="0"/>
              <a:t>rifunzionalizzazione</a:t>
            </a:r>
            <a:r>
              <a:rPr lang="it-IT" sz="5600" dirty="0" smtClean="0"/>
              <a:t> della sede di via Roma 111 acquisita dal </a:t>
            </a:r>
            <a:r>
              <a:rPr lang="it-IT" sz="5600" dirty="0" err="1" smtClean="0"/>
              <a:t>MiBACT</a:t>
            </a:r>
            <a:r>
              <a:rPr lang="it-IT" sz="5600" dirty="0" smtClean="0"/>
              <a:t> nel 2004, in uso per il piano terra, ma rimasta incompleta per mancanza di finanziamenti richiesti invano da anni. </a:t>
            </a:r>
          </a:p>
          <a:p>
            <a:pPr fontAlgn="auto">
              <a:spcAft>
                <a:spcPts val="0"/>
              </a:spcAft>
              <a:buFont typeface="Arial" panose="020B0604020202020204" pitchFamily="34" charset="0"/>
              <a:buNone/>
              <a:defRPr/>
            </a:pPr>
            <a:r>
              <a:rPr lang="it-IT" sz="5600" b="1" dirty="0" smtClean="0"/>
              <a:t>Risparmio € 59.770,02</a:t>
            </a:r>
            <a:endParaRPr lang="it-IT" sz="5600" dirty="0" smtClean="0"/>
          </a:p>
          <a:p>
            <a:pPr fontAlgn="auto">
              <a:spcAft>
                <a:spcPts val="0"/>
              </a:spcAft>
              <a:buFont typeface="Arial" panose="020B0604020202020204" pitchFamily="34" charset="0"/>
              <a:buNone/>
              <a:defRPr/>
            </a:pPr>
            <a:r>
              <a:rPr lang="it-IT" sz="5600" b="1" dirty="0" smtClean="0"/>
              <a:t> </a:t>
            </a:r>
            <a:endParaRPr lang="it-IT" sz="5600" dirty="0" smtClean="0"/>
          </a:p>
          <a:p>
            <a:pPr fontAlgn="auto">
              <a:spcAft>
                <a:spcPts val="0"/>
              </a:spcAft>
              <a:buFont typeface="Arial" panose="020B0604020202020204" pitchFamily="34" charset="0"/>
              <a:buNone/>
              <a:defRPr/>
            </a:pPr>
            <a:r>
              <a:rPr lang="it-IT" sz="3500" b="1" dirty="0" smtClean="0"/>
              <a:t> </a:t>
            </a:r>
            <a:endParaRPr lang="it-IT" sz="3500" dirty="0" smtClean="0"/>
          </a:p>
          <a:p>
            <a:pPr fontAlgn="auto">
              <a:spcAft>
                <a:spcPts val="0"/>
              </a:spcAft>
              <a:buFont typeface="Arial" panose="020B0604020202020204" pitchFamily="34" charset="0"/>
              <a:buNone/>
              <a:defRPr/>
            </a:pPr>
            <a:r>
              <a:rPr lang="it-IT" sz="3500" b="1" dirty="0" smtClean="0"/>
              <a:t> </a:t>
            </a:r>
            <a:endParaRPr lang="it-IT" sz="3500" dirty="0" smtClean="0"/>
          </a:p>
          <a:p>
            <a:pPr fontAlgn="auto">
              <a:spcAft>
                <a:spcPts val="0"/>
              </a:spcAft>
              <a:buFont typeface="Arial" panose="020B0604020202020204" pitchFamily="34" charset="0"/>
              <a:buChar char="•"/>
              <a:defRPr/>
            </a:pPr>
            <a:r>
              <a:rPr lang="it-IT" sz="1600" dirty="0" smtClean="0"/>
              <a:t>			</a:t>
            </a:r>
          </a:p>
          <a:p>
            <a:pPr fontAlgn="auto">
              <a:lnSpc>
                <a:spcPct val="100000"/>
              </a:lnSpc>
              <a:spcBef>
                <a:spcPts val="0"/>
              </a:spcBef>
              <a:spcAft>
                <a:spcPts val="0"/>
              </a:spcAft>
              <a:buFont typeface="Arial" panose="020B0604020202020204" pitchFamily="34" charset="0"/>
              <a:buNone/>
              <a:defRPr/>
            </a:pPr>
            <a:endParaRPr lang="it-IT" sz="1600" dirty="0" smtClean="0"/>
          </a:p>
          <a:p>
            <a:pPr fontAlgn="auto">
              <a:spcAft>
                <a:spcPts val="0"/>
              </a:spcAft>
              <a:buFont typeface="Arial" panose="020B0604020202020204" pitchFamily="34" charset="0"/>
              <a:buChar char="•"/>
              <a:defRPr/>
            </a:pPr>
            <a:endParaRPr lang="it-IT" dirty="0"/>
          </a:p>
        </p:txBody>
      </p:sp>
      <p:sp>
        <p:nvSpPr>
          <p:cNvPr id="31747" name="CasellaDiTesto 7"/>
          <p:cNvSpPr txBox="1">
            <a:spLocks noChangeArrowheads="1"/>
          </p:cNvSpPr>
          <p:nvPr/>
        </p:nvSpPr>
        <p:spPr bwMode="auto">
          <a:xfrm>
            <a:off x="322263" y="3257550"/>
            <a:ext cx="4643437" cy="3046413"/>
          </a:xfrm>
          <a:prstGeom prst="rect">
            <a:avLst/>
          </a:prstGeom>
          <a:noFill/>
          <a:ln w="9525">
            <a:noFill/>
            <a:miter lim="800000"/>
            <a:headEnd/>
            <a:tailEnd/>
          </a:ln>
        </p:spPr>
        <p:txBody>
          <a:bodyPr>
            <a:spAutoFit/>
          </a:bodyPr>
          <a:lstStyle/>
          <a:p>
            <a:r>
              <a:rPr lang="it-IT">
                <a:latin typeface="Calibri" pitchFamily="34" charset="0"/>
              </a:rPr>
              <a:t>IMMOBILI DETENUTI  N. 44</a:t>
            </a:r>
          </a:p>
          <a:p>
            <a:endParaRPr lang="it-IT">
              <a:latin typeface="Calibri" pitchFamily="34" charset="0"/>
            </a:endParaRPr>
          </a:p>
          <a:p>
            <a:pPr>
              <a:buFont typeface="Wingdings" pitchFamily="2" charset="2"/>
              <a:buChar char="ü"/>
            </a:pPr>
            <a:r>
              <a:rPr lang="it-IT">
                <a:latin typeface="Calibri" pitchFamily="34" charset="0"/>
              </a:rPr>
              <a:t>  uso governativo n. 36</a:t>
            </a:r>
          </a:p>
          <a:p>
            <a:pPr>
              <a:buFont typeface="Wingdings" pitchFamily="2" charset="2"/>
              <a:buChar char="ü"/>
            </a:pPr>
            <a:r>
              <a:rPr lang="it-IT">
                <a:latin typeface="Calibri" pitchFamily="34" charset="0"/>
              </a:rPr>
              <a:t>  immobili in locazioni passiva n.8</a:t>
            </a:r>
          </a:p>
          <a:p>
            <a:endParaRPr lang="it-IT">
              <a:latin typeface="Calibri" pitchFamily="34" charset="0"/>
            </a:endParaRPr>
          </a:p>
          <a:p>
            <a:r>
              <a:rPr lang="it-IT" sz="1400" b="1">
                <a:latin typeface="Calibri" pitchFamily="34" charset="0"/>
              </a:rPr>
              <a:t>RISPARMIO RIDUZIONE 15%   € 80.764,41</a:t>
            </a:r>
          </a:p>
          <a:p>
            <a:endParaRPr lang="it-IT" sz="1400" b="1">
              <a:latin typeface="Calibri" pitchFamily="34" charset="0"/>
            </a:endParaRPr>
          </a:p>
          <a:p>
            <a:r>
              <a:rPr lang="it-IT" sz="1400" b="1">
                <a:latin typeface="Calibri" pitchFamily="34" charset="0"/>
              </a:rPr>
              <a:t>TOTALE IMPORTO PAGATO ALL’ ATTUALITA’ € 462.989,64</a:t>
            </a:r>
          </a:p>
          <a:p>
            <a:endParaRPr lang="it-IT" sz="1400" b="1">
              <a:latin typeface="Calibri" pitchFamily="34" charset="0"/>
            </a:endParaRPr>
          </a:p>
          <a:p>
            <a:r>
              <a:rPr lang="it-IT" sz="1400" b="1">
                <a:latin typeface="Calibri" pitchFamily="34" charset="0"/>
              </a:rPr>
              <a:t>EDIFICI RILASCIATI  N. 2</a:t>
            </a:r>
          </a:p>
          <a:p>
            <a:r>
              <a:rPr lang="it-IT" sz="1400" b="1">
                <a:latin typeface="Calibri" pitchFamily="34" charset="0"/>
              </a:rPr>
              <a:t>RISPARMIO  € 190.780,48</a:t>
            </a:r>
            <a:endParaRPr lang="it-IT" sz="1400">
              <a:latin typeface="Calibri" pitchFamily="34" charset="0"/>
            </a:endParaRPr>
          </a:p>
          <a:p>
            <a:endParaRPr lang="it-IT" b="1">
              <a:latin typeface="Calibri" pitchFamily="34" charset="0"/>
            </a:endParaRPr>
          </a:p>
        </p:txBody>
      </p:sp>
      <p:sp>
        <p:nvSpPr>
          <p:cNvPr id="31748" name="Rettangolo 5"/>
          <p:cNvSpPr>
            <a:spLocks noChangeArrowheads="1"/>
          </p:cNvSpPr>
          <p:nvPr/>
        </p:nvSpPr>
        <p:spPr bwMode="auto">
          <a:xfrm>
            <a:off x="565150" y="255588"/>
            <a:ext cx="2312988" cy="646112"/>
          </a:xfrm>
          <a:prstGeom prst="rect">
            <a:avLst/>
          </a:prstGeom>
          <a:noFill/>
          <a:ln w="9525">
            <a:noFill/>
            <a:miter lim="800000"/>
            <a:headEnd/>
            <a:tailEnd/>
          </a:ln>
        </p:spPr>
        <p:txBody>
          <a:bodyPr>
            <a:spAutoFit/>
          </a:bodyPr>
          <a:lstStyle/>
          <a:p>
            <a:r>
              <a:rPr lang="it-IT" sz="3600" b="1">
                <a:latin typeface="Calibri" pitchFamily="34" charset="0"/>
              </a:rPr>
              <a:t>LIGURIA</a:t>
            </a:r>
          </a:p>
        </p:txBody>
      </p:sp>
      <p:pic>
        <p:nvPicPr>
          <p:cNvPr id="31749" name="Immagine 9"/>
          <p:cNvPicPr>
            <a:picLocks noChangeAspect="1"/>
          </p:cNvPicPr>
          <p:nvPr/>
        </p:nvPicPr>
        <p:blipFill>
          <a:blip r:embed="rId2" cstate="print"/>
          <a:srcRect/>
          <a:stretch>
            <a:fillRect/>
          </a:stretch>
        </p:blipFill>
        <p:spPr bwMode="auto">
          <a:xfrm>
            <a:off x="663575" y="1049338"/>
            <a:ext cx="1927225" cy="219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quarter" idx="1"/>
          </p:nvPr>
        </p:nvSpPr>
        <p:spPr>
          <a:xfrm>
            <a:off x="1926358" y="1967346"/>
            <a:ext cx="7416800" cy="3411538"/>
          </a:xfrm>
        </p:spPr>
        <p:txBody>
          <a:bodyPr rtlCol="0">
            <a:normAutofit lnSpcReduction="10000"/>
          </a:bodyPr>
          <a:lstStyle/>
          <a:p>
            <a:pPr algn="just" fontAlgn="auto">
              <a:spcAft>
                <a:spcPts val="0"/>
              </a:spcAft>
              <a:buFont typeface="Arial" panose="020B0604020202020204" pitchFamily="34" charset="0"/>
              <a:buNone/>
              <a:defRPr/>
            </a:pPr>
            <a:r>
              <a:rPr lang="it-IT" dirty="0" smtClean="0"/>
              <a:t>	</a:t>
            </a:r>
          </a:p>
          <a:p>
            <a:pPr marL="0" indent="0" fontAlgn="auto">
              <a:spcAft>
                <a:spcPts val="0"/>
              </a:spcAft>
              <a:buFont typeface="Arial" panose="020B0604020202020204" pitchFamily="34" charset="0"/>
              <a:buNone/>
              <a:defRPr/>
            </a:pPr>
            <a:r>
              <a:rPr lang="it-IT" sz="3600" dirty="0">
                <a:ea typeface="Verdana" pitchFamily="34" charset="0"/>
                <a:cs typeface="Verdana" pitchFamily="34" charset="0"/>
              </a:rPr>
              <a:t>Negli ultimi anni sono state introdotte dal legislatore una serie di attività volte al conseguimento di obiettivi di razionalizzazione degli immobili utilizzati dalle Amministrazioni statali e relativa riduzione della spesa. </a:t>
            </a:r>
          </a:p>
          <a:p>
            <a:pPr fontAlgn="auto">
              <a:spcAft>
                <a:spcPts val="0"/>
              </a:spcAft>
              <a:buFont typeface="Arial" panose="020B0604020202020204" pitchFamily="34" charset="0"/>
              <a:buNone/>
              <a:defRPr/>
            </a:pPr>
            <a:endParaRPr lang="it-IT" dirty="0" smtClean="0"/>
          </a:p>
          <a:p>
            <a:pPr fontAlgn="auto">
              <a:spcAft>
                <a:spcPts val="0"/>
              </a:spcAft>
              <a:buFont typeface="Arial" panose="020B0604020202020204" pitchFamily="34" charset="0"/>
              <a:buNone/>
              <a:defRPr/>
            </a:pPr>
            <a:endParaRPr lang="it-IT" dirty="0" smtClean="0"/>
          </a:p>
        </p:txBody>
      </p:sp>
      <p:pic>
        <p:nvPicPr>
          <p:cNvPr id="8" name="Picture 2"/>
          <p:cNvPicPr>
            <a:picLocks noChangeAspect="1" noChangeArrowheads="1"/>
          </p:cNvPicPr>
          <p:nvPr/>
        </p:nvPicPr>
        <p:blipFill>
          <a:blip r:embed="rId2" cstate="print"/>
          <a:srcRect/>
          <a:stretch>
            <a:fillRect/>
          </a:stretch>
        </p:blipFill>
        <p:spPr bwMode="auto">
          <a:xfrm>
            <a:off x="9337242" y="364259"/>
            <a:ext cx="2079625" cy="817563"/>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sp>
        <p:nvSpPr>
          <p:cNvPr id="9" name="Rettangolo 8"/>
          <p:cNvSpPr/>
          <p:nvPr/>
        </p:nvSpPr>
        <p:spPr>
          <a:xfrm>
            <a:off x="1947209" y="333375"/>
            <a:ext cx="7993063" cy="1077218"/>
          </a:xfrm>
          <a:prstGeom prst="rect">
            <a:avLst/>
          </a:prstGeom>
        </p:spPr>
        <p:txBody>
          <a:bodyPr>
            <a:spAutoFit/>
          </a:bodyPr>
          <a:lstStyle/>
          <a:p>
            <a:pPr fontAlgn="auto">
              <a:spcBef>
                <a:spcPts val="0"/>
              </a:spcBef>
              <a:spcAft>
                <a:spcPts val="0"/>
              </a:spcAft>
              <a:defRPr/>
            </a:pPr>
            <a:r>
              <a:rPr lang="it-IT" sz="3200" b="1" dirty="0">
                <a:solidFill>
                  <a:schemeClr val="accent1">
                    <a:lumMod val="50000"/>
                  </a:schemeClr>
                </a:solidFill>
                <a:latin typeface="+mn-lt"/>
                <a:ea typeface="Verdana" pitchFamily="34" charset="0"/>
                <a:cs typeface="Verdana" pitchFamily="34" charset="0"/>
              </a:rPr>
              <a:t>Art. 2, comma 222, e bis  della </a:t>
            </a:r>
          </a:p>
          <a:p>
            <a:pPr fontAlgn="auto">
              <a:spcBef>
                <a:spcPts val="0"/>
              </a:spcBef>
              <a:spcAft>
                <a:spcPts val="0"/>
              </a:spcAft>
              <a:defRPr/>
            </a:pPr>
            <a:r>
              <a:rPr lang="it-IT" sz="3200" b="1" dirty="0">
                <a:solidFill>
                  <a:schemeClr val="accent1">
                    <a:lumMod val="50000"/>
                  </a:schemeClr>
                </a:solidFill>
                <a:latin typeface="+mn-lt"/>
                <a:ea typeface="Verdana" pitchFamily="34" charset="0"/>
                <a:cs typeface="Verdana" pitchFamily="34" charset="0"/>
              </a:rPr>
              <a:t>Legge n. 191/2009</a:t>
            </a:r>
            <a:endParaRPr lang="it-IT" sz="3200" dirty="0">
              <a:solidFill>
                <a:schemeClr val="accent1">
                  <a:lumMod val="50000"/>
                </a:schemeClr>
              </a:solidFill>
              <a:latin typeface="+mn-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2750" y="328613"/>
            <a:ext cx="4006850" cy="801687"/>
          </a:xfrm>
        </p:spPr>
        <p:txBody>
          <a:bodyPr rtlCol="0">
            <a:normAutofit fontScale="90000"/>
          </a:bodyPr>
          <a:lstStyle/>
          <a:p>
            <a:pPr fontAlgn="auto">
              <a:spcAft>
                <a:spcPts val="0"/>
              </a:spcAft>
              <a:defRPr/>
            </a:pPr>
            <a:r>
              <a:rPr lang="it-IT" b="1" dirty="0" smtClean="0"/>
              <a:t/>
            </a:r>
            <a:br>
              <a:rPr lang="it-IT" b="1" dirty="0" smtClean="0"/>
            </a:br>
            <a:r>
              <a:rPr lang="it-IT" dirty="0" smtClean="0"/>
              <a:t/>
            </a:r>
            <a:br>
              <a:rPr lang="it-IT" dirty="0" smtClean="0"/>
            </a:br>
            <a:endParaRPr lang="it-IT" sz="2800" b="1" dirty="0"/>
          </a:p>
        </p:txBody>
      </p:sp>
      <p:sp>
        <p:nvSpPr>
          <p:cNvPr id="7" name="Segnaposto contenuto 6"/>
          <p:cNvSpPr>
            <a:spLocks noGrp="1"/>
          </p:cNvSpPr>
          <p:nvPr>
            <p:ph sz="half" idx="2"/>
          </p:nvPr>
        </p:nvSpPr>
        <p:spPr>
          <a:xfrm>
            <a:off x="5065713" y="368300"/>
            <a:ext cx="6821487" cy="6211888"/>
          </a:xfrm>
        </p:spPr>
        <p:txBody>
          <a:bodyPr rtlCol="0">
            <a:normAutofit fontScale="25000" lnSpcReduction="20000"/>
          </a:bodyPr>
          <a:lstStyle/>
          <a:p>
            <a:pPr fontAlgn="auto">
              <a:lnSpc>
                <a:spcPct val="100000"/>
              </a:lnSpc>
              <a:spcBef>
                <a:spcPts val="0"/>
              </a:spcBef>
              <a:spcAft>
                <a:spcPts val="0"/>
              </a:spcAft>
              <a:buFont typeface="Arial" panose="020B0604020202020204" pitchFamily="34" charset="0"/>
              <a:buNone/>
              <a:defRPr/>
            </a:pPr>
            <a:r>
              <a:rPr lang="it-IT" sz="12800" dirty="0" smtClean="0"/>
              <a:t>PIANO </a:t>
            </a:r>
            <a:r>
              <a:rPr lang="it-IT" sz="12800" dirty="0" err="1" smtClean="0"/>
              <a:t>DI</a:t>
            </a:r>
            <a:r>
              <a:rPr lang="it-IT" sz="12800" dirty="0" smtClean="0"/>
              <a:t> RAZIONALIZZAZIONE</a:t>
            </a:r>
          </a:p>
          <a:p>
            <a:pPr fontAlgn="auto">
              <a:lnSpc>
                <a:spcPct val="100000"/>
              </a:lnSpc>
              <a:spcBef>
                <a:spcPts val="0"/>
              </a:spcBef>
              <a:spcAft>
                <a:spcPts val="0"/>
              </a:spcAft>
              <a:buFont typeface="Arial" panose="020B0604020202020204" pitchFamily="34" charset="0"/>
              <a:buNone/>
              <a:defRPr/>
            </a:pPr>
            <a:r>
              <a:rPr lang="it-IT" sz="7200" dirty="0" smtClean="0"/>
              <a:t>IMPORTO RISPARMIO DISMISSIONI € 422.000,50</a:t>
            </a:r>
          </a:p>
          <a:p>
            <a:pPr fontAlgn="auto">
              <a:lnSpc>
                <a:spcPct val="100000"/>
              </a:lnSpc>
              <a:spcBef>
                <a:spcPts val="0"/>
              </a:spcBef>
              <a:spcAft>
                <a:spcPts val="0"/>
              </a:spcAft>
              <a:buFont typeface="Arial" panose="020B0604020202020204" pitchFamily="34" charset="0"/>
              <a:buNone/>
              <a:defRPr/>
            </a:pPr>
            <a:endParaRPr lang="it-IT" sz="1800" b="1" dirty="0" smtClean="0"/>
          </a:p>
          <a:p>
            <a:pPr fontAlgn="auto">
              <a:lnSpc>
                <a:spcPct val="100000"/>
              </a:lnSpc>
              <a:spcBef>
                <a:spcPts val="0"/>
              </a:spcBef>
              <a:spcAft>
                <a:spcPts val="0"/>
              </a:spcAft>
              <a:buFont typeface="Arial" panose="020B0604020202020204" pitchFamily="34" charset="0"/>
              <a:buNone/>
              <a:defRPr/>
            </a:pPr>
            <a:endParaRPr lang="it-IT" sz="4500" b="1" dirty="0" smtClean="0"/>
          </a:p>
          <a:p>
            <a:pPr fontAlgn="auto">
              <a:lnSpc>
                <a:spcPct val="100000"/>
              </a:lnSpc>
              <a:spcBef>
                <a:spcPts val="0"/>
              </a:spcBef>
              <a:spcAft>
                <a:spcPts val="0"/>
              </a:spcAft>
              <a:buFont typeface="Arial" panose="020B0604020202020204" pitchFamily="34" charset="0"/>
              <a:buNone/>
              <a:defRPr/>
            </a:pPr>
            <a:r>
              <a:rPr lang="it-IT" sz="7200" b="1" dirty="0" smtClean="0"/>
              <a:t>DIREZIONE GENERALE PER GLI ARCHIVI  </a:t>
            </a:r>
            <a:r>
              <a:rPr lang="it-IT" sz="7200" dirty="0" smtClean="0"/>
              <a:t> </a:t>
            </a:r>
          </a:p>
          <a:p>
            <a:pPr fontAlgn="auto">
              <a:lnSpc>
                <a:spcPct val="100000"/>
              </a:lnSpc>
              <a:spcBef>
                <a:spcPts val="0"/>
              </a:spcBef>
              <a:spcAft>
                <a:spcPts val="0"/>
              </a:spcAft>
              <a:buFont typeface="Arial" panose="020B0604020202020204" pitchFamily="34" charset="0"/>
              <a:buNone/>
              <a:defRPr/>
            </a:pPr>
            <a:r>
              <a:rPr lang="it-IT" sz="1600" dirty="0" smtClean="0"/>
              <a:t> </a:t>
            </a:r>
          </a:p>
          <a:p>
            <a:pPr fontAlgn="auto">
              <a:spcAft>
                <a:spcPts val="0"/>
              </a:spcAft>
              <a:buFont typeface="Arial" panose="020B0604020202020204" pitchFamily="34" charset="0"/>
              <a:buChar char="•"/>
              <a:defRPr/>
            </a:pPr>
            <a:r>
              <a:rPr lang="it-IT" sz="5600" u="sng" dirty="0" smtClean="0"/>
              <a:t>A.S. Varese</a:t>
            </a:r>
            <a:r>
              <a:rPr lang="it-IT" sz="5600" dirty="0" smtClean="0"/>
              <a:t>: sono in corso trattative con la provincia, proprietaria dell’immobile, per un comodato d’uso gratuito.</a:t>
            </a:r>
          </a:p>
          <a:p>
            <a:pPr fontAlgn="auto">
              <a:spcAft>
                <a:spcPts val="0"/>
              </a:spcAft>
              <a:buFont typeface="Arial" panose="020B0604020202020204" pitchFamily="34" charset="0"/>
              <a:buNone/>
              <a:defRPr/>
            </a:pPr>
            <a:r>
              <a:rPr lang="it-IT" sz="5600" b="1" dirty="0" smtClean="0"/>
              <a:t>Risparmio € 51.683,24</a:t>
            </a:r>
            <a:endParaRPr lang="it-IT" sz="5600" dirty="0" smtClean="0"/>
          </a:p>
          <a:p>
            <a:pPr fontAlgn="auto">
              <a:spcAft>
                <a:spcPts val="0"/>
              </a:spcAft>
              <a:buFont typeface="Arial" panose="020B0604020202020204" pitchFamily="34" charset="0"/>
              <a:buChar char="•"/>
              <a:defRPr/>
            </a:pPr>
            <a:r>
              <a:rPr lang="it-IT" sz="5600" u="sng" dirty="0" smtClean="0"/>
              <a:t>A.S. Milano – </a:t>
            </a:r>
            <a:r>
              <a:rPr lang="it-IT" sz="5600" u="sng" dirty="0" err="1" smtClean="0"/>
              <a:t>Morimondo</a:t>
            </a:r>
            <a:r>
              <a:rPr lang="it-IT" sz="5600" dirty="0" smtClean="0"/>
              <a:t>: è in corso la verifica della fattibilità di un acquisto dell’immobile, attualmente condotto in locazione, da parte dell’Agenzia del Demanio; in alternativa si propone la restituzione di spazi non utilizzati, con conseguente riduzione di circa il 25% del canone di locazione.</a:t>
            </a:r>
          </a:p>
          <a:p>
            <a:pPr fontAlgn="auto">
              <a:lnSpc>
                <a:spcPct val="120000"/>
              </a:lnSpc>
              <a:spcBef>
                <a:spcPts val="0"/>
              </a:spcBef>
              <a:spcAft>
                <a:spcPts val="0"/>
              </a:spcAft>
              <a:buFont typeface="Arial" panose="020B0604020202020204" pitchFamily="34" charset="0"/>
              <a:buNone/>
              <a:defRPr/>
            </a:pPr>
            <a:r>
              <a:rPr lang="it-IT" sz="5600" b="1" dirty="0" smtClean="0"/>
              <a:t>Risparmio  ipotesi acquisto Demanio € 707.412,50	</a:t>
            </a:r>
            <a:endParaRPr lang="it-IT" sz="5600" dirty="0" smtClean="0"/>
          </a:p>
          <a:p>
            <a:pPr fontAlgn="auto">
              <a:lnSpc>
                <a:spcPct val="120000"/>
              </a:lnSpc>
              <a:spcBef>
                <a:spcPts val="0"/>
              </a:spcBef>
              <a:spcAft>
                <a:spcPts val="0"/>
              </a:spcAft>
              <a:buFont typeface="Arial" panose="020B0604020202020204" pitchFamily="34" charset="0"/>
              <a:buNone/>
              <a:defRPr/>
            </a:pPr>
            <a:r>
              <a:rPr lang="it-IT" sz="5600" b="1" dirty="0" smtClean="0"/>
              <a:t>Risparmio  ipotesi restituzione spazi  € 176.853,13</a:t>
            </a:r>
            <a:endParaRPr lang="it-IT" sz="5600" dirty="0" smtClean="0"/>
          </a:p>
          <a:p>
            <a:pPr fontAlgn="auto">
              <a:spcAft>
                <a:spcPts val="0"/>
              </a:spcAft>
              <a:buFont typeface="Arial" panose="020B0604020202020204" pitchFamily="34" charset="0"/>
              <a:buNone/>
              <a:defRPr/>
            </a:pPr>
            <a:endParaRPr lang="it-IT" sz="6000" b="1" dirty="0" smtClean="0"/>
          </a:p>
          <a:p>
            <a:pPr fontAlgn="auto">
              <a:spcAft>
                <a:spcPts val="0"/>
              </a:spcAft>
              <a:buFont typeface="Arial" panose="020B0604020202020204" pitchFamily="34" charset="0"/>
              <a:buNone/>
              <a:defRPr/>
            </a:pPr>
            <a:r>
              <a:rPr lang="it-IT" sz="7200" b="1" dirty="0" smtClean="0"/>
              <a:t>DIREZIONE GENERALE PER LE ANTICHITA’</a:t>
            </a:r>
            <a:endParaRPr lang="it-IT" sz="6000" dirty="0" smtClean="0"/>
          </a:p>
          <a:p>
            <a:pPr fontAlgn="auto">
              <a:spcAft>
                <a:spcPts val="0"/>
              </a:spcAft>
              <a:buFont typeface="Arial" panose="020B0604020202020204" pitchFamily="34" charset="0"/>
              <a:buChar char="•"/>
              <a:defRPr/>
            </a:pPr>
            <a:r>
              <a:rPr lang="it-IT" sz="5600" u="sng" dirty="0" smtClean="0"/>
              <a:t>SBA Lombardia, Bergamo via Gemelli 8</a:t>
            </a:r>
            <a:r>
              <a:rPr lang="it-IT" sz="5600" dirty="0" smtClean="0"/>
              <a:t>: è in programma il trasferimento del deposito del laboratorio di restauro presso un locale demaniale  a </a:t>
            </a:r>
            <a:r>
              <a:rPr lang="it-IT" sz="5600" dirty="0" err="1" smtClean="0"/>
              <a:t>Flero</a:t>
            </a:r>
            <a:r>
              <a:rPr lang="it-IT" sz="5600" dirty="0" smtClean="0"/>
              <a:t> (BS), entro gennaio 2015.</a:t>
            </a:r>
          </a:p>
          <a:p>
            <a:pPr fontAlgn="auto">
              <a:spcAft>
                <a:spcPts val="0"/>
              </a:spcAft>
              <a:buFont typeface="Arial" panose="020B0604020202020204" pitchFamily="34" charset="0"/>
              <a:buNone/>
              <a:defRPr/>
            </a:pPr>
            <a:r>
              <a:rPr lang="it-IT" sz="5600" b="1" dirty="0" smtClean="0"/>
              <a:t>Risparmio € 31.167,02   </a:t>
            </a:r>
            <a:endParaRPr lang="it-IT" sz="5600" dirty="0" smtClean="0"/>
          </a:p>
          <a:p>
            <a:pPr fontAlgn="auto">
              <a:spcAft>
                <a:spcPts val="0"/>
              </a:spcAft>
              <a:buFont typeface="Arial" panose="020B0604020202020204" pitchFamily="34" charset="0"/>
              <a:buNone/>
              <a:defRPr/>
            </a:pPr>
            <a:endParaRPr lang="it-IT" sz="6000" dirty="0" smtClean="0"/>
          </a:p>
          <a:p>
            <a:pPr fontAlgn="auto">
              <a:spcAft>
                <a:spcPts val="0"/>
              </a:spcAft>
              <a:buFont typeface="Arial" panose="020B0604020202020204" pitchFamily="34" charset="0"/>
              <a:buNone/>
              <a:defRPr/>
            </a:pPr>
            <a:r>
              <a:rPr lang="it-IT" sz="7200" b="1" dirty="0" smtClean="0"/>
              <a:t>DIREZIONE REGIONALE PER I BENI CULTURALI E PAESAGGISTICI                                   </a:t>
            </a:r>
            <a:r>
              <a:rPr lang="it-IT" sz="6000" b="1" dirty="0" smtClean="0"/>
              <a:t>	</a:t>
            </a:r>
            <a:endParaRPr lang="it-IT" sz="6000" dirty="0" smtClean="0"/>
          </a:p>
          <a:p>
            <a:pPr fontAlgn="auto">
              <a:spcAft>
                <a:spcPts val="0"/>
              </a:spcAft>
              <a:buFont typeface="Arial" panose="020B0604020202020204" pitchFamily="34" charset="0"/>
              <a:buChar char="•"/>
              <a:defRPr/>
            </a:pPr>
            <a:r>
              <a:rPr lang="it-IT" sz="5600" u="sng" dirty="0" smtClean="0"/>
              <a:t>Soprintendenza per i beni architettonici e paesaggistici di Milano: </a:t>
            </a:r>
            <a:r>
              <a:rPr lang="it-IT" sz="5600" dirty="0" smtClean="0"/>
              <a:t>è previsto il trasferimento presso la sede della Dir. Reg. in Palazzo </a:t>
            </a:r>
            <a:r>
              <a:rPr lang="it-IT" sz="5600" dirty="0" err="1" smtClean="0"/>
              <a:t>Litta</a:t>
            </a:r>
            <a:r>
              <a:rPr lang="it-IT" sz="5600" dirty="0" smtClean="0"/>
              <a:t>, ultimi due piani, dopo i lavori di restauro.</a:t>
            </a:r>
          </a:p>
          <a:p>
            <a:pPr fontAlgn="auto">
              <a:spcAft>
                <a:spcPts val="0"/>
              </a:spcAft>
              <a:buFont typeface="Arial" panose="020B0604020202020204" pitchFamily="34" charset="0"/>
              <a:buNone/>
              <a:defRPr/>
            </a:pPr>
            <a:r>
              <a:rPr lang="it-IT" sz="5600" b="1" dirty="0" smtClean="0"/>
              <a:t>Risparmio  € 162.297,11</a:t>
            </a:r>
            <a:r>
              <a:rPr lang="it-IT" sz="6000" b="1" dirty="0" smtClean="0"/>
              <a:t> </a:t>
            </a:r>
            <a:endParaRPr lang="it-IT" sz="6000" dirty="0" smtClean="0"/>
          </a:p>
          <a:p>
            <a:pPr fontAlgn="auto">
              <a:spcAft>
                <a:spcPts val="0"/>
              </a:spcAft>
              <a:buFont typeface="Arial" panose="020B0604020202020204" pitchFamily="34" charset="0"/>
              <a:buNone/>
              <a:defRPr/>
            </a:pPr>
            <a:r>
              <a:rPr lang="it-IT" sz="6000" b="1" dirty="0" smtClean="0"/>
              <a:t> </a:t>
            </a:r>
            <a:endParaRPr lang="it-IT" sz="6000" dirty="0" smtClean="0"/>
          </a:p>
          <a:p>
            <a:pPr fontAlgn="auto">
              <a:spcAft>
                <a:spcPts val="0"/>
              </a:spcAft>
              <a:buFont typeface="Arial" panose="020B0604020202020204" pitchFamily="34" charset="0"/>
              <a:buNone/>
              <a:defRPr/>
            </a:pPr>
            <a:r>
              <a:rPr lang="it-IT" sz="6000" b="1" dirty="0" smtClean="0"/>
              <a:t> </a:t>
            </a:r>
            <a:endParaRPr lang="it-IT" sz="6000" dirty="0" smtClean="0"/>
          </a:p>
          <a:p>
            <a:pPr fontAlgn="auto">
              <a:spcAft>
                <a:spcPts val="0"/>
              </a:spcAft>
              <a:buFont typeface="Arial" panose="020B0604020202020204" pitchFamily="34" charset="0"/>
              <a:buNone/>
              <a:defRPr/>
            </a:pPr>
            <a:r>
              <a:rPr lang="it-IT" sz="3500" b="1" dirty="0" smtClean="0"/>
              <a:t> </a:t>
            </a:r>
            <a:endParaRPr lang="it-IT" sz="3500" dirty="0" smtClean="0"/>
          </a:p>
          <a:p>
            <a:pPr fontAlgn="auto">
              <a:spcAft>
                <a:spcPts val="0"/>
              </a:spcAft>
              <a:buFont typeface="Arial" panose="020B0604020202020204" pitchFamily="34" charset="0"/>
              <a:buChar char="•"/>
              <a:defRPr/>
            </a:pPr>
            <a:r>
              <a:rPr lang="it-IT" sz="1600" dirty="0" smtClean="0"/>
              <a:t>			</a:t>
            </a:r>
          </a:p>
          <a:p>
            <a:pPr fontAlgn="auto">
              <a:lnSpc>
                <a:spcPct val="100000"/>
              </a:lnSpc>
              <a:spcBef>
                <a:spcPts val="0"/>
              </a:spcBef>
              <a:spcAft>
                <a:spcPts val="0"/>
              </a:spcAft>
              <a:buFont typeface="Arial" panose="020B0604020202020204" pitchFamily="34" charset="0"/>
              <a:buNone/>
              <a:defRPr/>
            </a:pPr>
            <a:endParaRPr lang="it-IT" sz="1600" dirty="0" smtClean="0"/>
          </a:p>
          <a:p>
            <a:pPr fontAlgn="auto">
              <a:spcAft>
                <a:spcPts val="0"/>
              </a:spcAft>
              <a:buFont typeface="Arial" panose="020B0604020202020204" pitchFamily="34" charset="0"/>
              <a:buChar char="•"/>
              <a:defRPr/>
            </a:pPr>
            <a:endParaRPr lang="it-IT" dirty="0"/>
          </a:p>
        </p:txBody>
      </p:sp>
      <p:sp>
        <p:nvSpPr>
          <p:cNvPr id="32771" name="CasellaDiTesto 7"/>
          <p:cNvSpPr txBox="1">
            <a:spLocks noChangeArrowheads="1"/>
          </p:cNvSpPr>
          <p:nvPr/>
        </p:nvSpPr>
        <p:spPr bwMode="auto">
          <a:xfrm>
            <a:off x="322263" y="3257550"/>
            <a:ext cx="4643437" cy="3324225"/>
          </a:xfrm>
          <a:prstGeom prst="rect">
            <a:avLst/>
          </a:prstGeom>
          <a:noFill/>
          <a:ln w="9525">
            <a:noFill/>
            <a:miter lim="800000"/>
            <a:headEnd/>
            <a:tailEnd/>
          </a:ln>
        </p:spPr>
        <p:txBody>
          <a:bodyPr>
            <a:spAutoFit/>
          </a:bodyPr>
          <a:lstStyle/>
          <a:p>
            <a:r>
              <a:rPr lang="it-IT">
                <a:latin typeface="Calibri" pitchFamily="34" charset="0"/>
              </a:rPr>
              <a:t>IMMOBILI DETENUTI  N. 58</a:t>
            </a:r>
          </a:p>
          <a:p>
            <a:endParaRPr lang="it-IT">
              <a:latin typeface="Calibri" pitchFamily="34" charset="0"/>
            </a:endParaRPr>
          </a:p>
          <a:p>
            <a:pPr>
              <a:buFont typeface="Wingdings" pitchFamily="2" charset="2"/>
              <a:buChar char="ü"/>
            </a:pPr>
            <a:r>
              <a:rPr lang="it-IT">
                <a:latin typeface="Calibri" pitchFamily="34" charset="0"/>
              </a:rPr>
              <a:t>  uso governativo n. 55</a:t>
            </a:r>
          </a:p>
          <a:p>
            <a:pPr>
              <a:buFont typeface="Wingdings" pitchFamily="2" charset="2"/>
              <a:buChar char="ü"/>
            </a:pPr>
            <a:r>
              <a:rPr lang="it-IT">
                <a:latin typeface="Calibri" pitchFamily="34" charset="0"/>
              </a:rPr>
              <a:t>  immobili in locazioni passiva n.11</a:t>
            </a:r>
          </a:p>
          <a:p>
            <a:pPr>
              <a:buFont typeface="Wingdings" pitchFamily="2" charset="2"/>
              <a:buChar char="ü"/>
            </a:pPr>
            <a:r>
              <a:rPr lang="it-IT">
                <a:latin typeface="Calibri" pitchFamily="34" charset="0"/>
              </a:rPr>
              <a:t> comodato d’uso n. 2</a:t>
            </a:r>
          </a:p>
          <a:p>
            <a:endParaRPr lang="it-IT">
              <a:latin typeface="Calibri" pitchFamily="34" charset="0"/>
            </a:endParaRPr>
          </a:p>
          <a:p>
            <a:r>
              <a:rPr lang="it-IT" sz="1400" b="1">
                <a:latin typeface="Calibri" pitchFamily="34" charset="0"/>
              </a:rPr>
              <a:t>RISPARMIO RIDUZIONE 15%   € 335.392,00</a:t>
            </a:r>
          </a:p>
          <a:p>
            <a:endParaRPr lang="it-IT" sz="1400" b="1">
              <a:latin typeface="Calibri" pitchFamily="34" charset="0"/>
            </a:endParaRPr>
          </a:p>
          <a:p>
            <a:r>
              <a:rPr lang="it-IT" sz="1400" b="1">
                <a:latin typeface="Calibri" pitchFamily="34" charset="0"/>
              </a:rPr>
              <a:t>TOTALE IMPORTO PAGATO ALL’ ATTUALITA’ € 1.994.421,50</a:t>
            </a:r>
          </a:p>
          <a:p>
            <a:endParaRPr lang="it-IT" sz="1400" b="1">
              <a:latin typeface="Calibri" pitchFamily="34" charset="0"/>
            </a:endParaRPr>
          </a:p>
          <a:p>
            <a:r>
              <a:rPr lang="it-IT" sz="1400" b="1">
                <a:latin typeface="Calibri" pitchFamily="34" charset="0"/>
              </a:rPr>
              <a:t>EDIFICI RILASCIATI  N. 5</a:t>
            </a:r>
          </a:p>
          <a:p>
            <a:r>
              <a:rPr lang="it-IT" sz="1400" b="1">
                <a:latin typeface="Calibri" pitchFamily="34" charset="0"/>
              </a:rPr>
              <a:t>RISPARMIO  € 632.853,60</a:t>
            </a:r>
            <a:endParaRPr lang="it-IT" sz="1400">
              <a:latin typeface="Calibri" pitchFamily="34" charset="0"/>
            </a:endParaRPr>
          </a:p>
          <a:p>
            <a:endParaRPr lang="it-IT" b="1">
              <a:latin typeface="Calibri" pitchFamily="34" charset="0"/>
            </a:endParaRPr>
          </a:p>
        </p:txBody>
      </p:sp>
      <p:sp>
        <p:nvSpPr>
          <p:cNvPr id="32772" name="Rettangolo 5"/>
          <p:cNvSpPr>
            <a:spLocks noChangeArrowheads="1"/>
          </p:cNvSpPr>
          <p:nvPr/>
        </p:nvSpPr>
        <p:spPr bwMode="auto">
          <a:xfrm>
            <a:off x="565150" y="255588"/>
            <a:ext cx="2743200" cy="646112"/>
          </a:xfrm>
          <a:prstGeom prst="rect">
            <a:avLst/>
          </a:prstGeom>
          <a:noFill/>
          <a:ln w="9525">
            <a:noFill/>
            <a:miter lim="800000"/>
            <a:headEnd/>
            <a:tailEnd/>
          </a:ln>
        </p:spPr>
        <p:txBody>
          <a:bodyPr>
            <a:spAutoFit/>
          </a:bodyPr>
          <a:lstStyle/>
          <a:p>
            <a:r>
              <a:rPr lang="it-IT" sz="3600" b="1">
                <a:latin typeface="Calibri" pitchFamily="34" charset="0"/>
              </a:rPr>
              <a:t>LOMBARDIA</a:t>
            </a:r>
          </a:p>
        </p:txBody>
      </p:sp>
      <p:sp>
        <p:nvSpPr>
          <p:cNvPr id="32777" name="Rectangle 9"/>
          <p:cNvSpPr>
            <a:spLocks noChangeArrowheads="1"/>
          </p:cNvSpPr>
          <p:nvPr/>
        </p:nvSpPr>
        <p:spPr bwMode="auto">
          <a:xfrm>
            <a:off x="0" y="2295525"/>
            <a:ext cx="12192000" cy="0"/>
          </a:xfrm>
          <a:prstGeom prst="rect">
            <a:avLst/>
          </a:prstGeom>
          <a:noFill/>
          <a:ln w="9525">
            <a:noFill/>
            <a:miter lim="800000"/>
            <a:headEnd/>
            <a:tailEnd/>
          </a:ln>
          <a:effectLst/>
        </p:spPr>
        <p:txBody>
          <a:bodyPr wrap="none" anchor="ctr">
            <a:spAutoFit/>
          </a:bodyPr>
          <a:lstStyle/>
          <a:p>
            <a:endParaRPr lang="it-IT"/>
          </a:p>
        </p:txBody>
      </p:sp>
      <p:graphicFrame>
        <p:nvGraphicFramePr>
          <p:cNvPr id="32776" name="Object 8"/>
          <p:cNvGraphicFramePr>
            <a:graphicFrameLocks noChangeAspect="1"/>
          </p:cNvGraphicFramePr>
          <p:nvPr/>
        </p:nvGraphicFramePr>
        <p:xfrm>
          <a:off x="828675" y="860425"/>
          <a:ext cx="2733675" cy="2266950"/>
        </p:xfrm>
        <a:graphic>
          <a:graphicData uri="http://schemas.openxmlformats.org/presentationml/2006/ole">
            <p:oleObj spid="_x0000_s32776" name="Immagine bitmap" r:id="rId3" imgW="6095238" imgH="5038095" progId="PBrush">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2750" y="328613"/>
            <a:ext cx="4006850" cy="801687"/>
          </a:xfrm>
        </p:spPr>
        <p:txBody>
          <a:bodyPr rtlCol="0">
            <a:normAutofit fontScale="90000"/>
          </a:bodyPr>
          <a:lstStyle/>
          <a:p>
            <a:pPr fontAlgn="auto">
              <a:spcAft>
                <a:spcPts val="0"/>
              </a:spcAft>
              <a:defRPr/>
            </a:pPr>
            <a:r>
              <a:rPr lang="it-IT" b="1" dirty="0" smtClean="0"/>
              <a:t/>
            </a:r>
            <a:br>
              <a:rPr lang="it-IT" b="1" dirty="0" smtClean="0"/>
            </a:br>
            <a:r>
              <a:rPr lang="it-IT" dirty="0" smtClean="0"/>
              <a:t/>
            </a:r>
            <a:br>
              <a:rPr lang="it-IT" dirty="0" smtClean="0"/>
            </a:br>
            <a:endParaRPr lang="it-IT" sz="2800" b="1" dirty="0"/>
          </a:p>
        </p:txBody>
      </p:sp>
      <p:sp>
        <p:nvSpPr>
          <p:cNvPr id="7" name="Segnaposto contenuto 6"/>
          <p:cNvSpPr>
            <a:spLocks noGrp="1"/>
          </p:cNvSpPr>
          <p:nvPr>
            <p:ph sz="half" idx="2"/>
          </p:nvPr>
        </p:nvSpPr>
        <p:spPr>
          <a:xfrm>
            <a:off x="5065713" y="368300"/>
            <a:ext cx="6821487" cy="6211888"/>
          </a:xfrm>
        </p:spPr>
        <p:txBody>
          <a:bodyPr rtlCol="0">
            <a:normAutofit fontScale="25000" lnSpcReduction="20000"/>
          </a:bodyPr>
          <a:lstStyle/>
          <a:p>
            <a:pPr fontAlgn="auto">
              <a:lnSpc>
                <a:spcPct val="100000"/>
              </a:lnSpc>
              <a:spcBef>
                <a:spcPts val="0"/>
              </a:spcBef>
              <a:spcAft>
                <a:spcPts val="0"/>
              </a:spcAft>
              <a:buFont typeface="Arial" panose="020B0604020202020204" pitchFamily="34" charset="0"/>
              <a:buNone/>
              <a:defRPr/>
            </a:pPr>
            <a:r>
              <a:rPr lang="it-IT" sz="12800" dirty="0" smtClean="0"/>
              <a:t>PIANO </a:t>
            </a:r>
            <a:r>
              <a:rPr lang="it-IT" sz="12800" dirty="0" err="1" smtClean="0"/>
              <a:t>DI</a:t>
            </a:r>
            <a:r>
              <a:rPr lang="it-IT" sz="12800" dirty="0" smtClean="0"/>
              <a:t> RAZIONALIZZAZIONE</a:t>
            </a:r>
          </a:p>
          <a:p>
            <a:pPr fontAlgn="auto">
              <a:lnSpc>
                <a:spcPct val="100000"/>
              </a:lnSpc>
              <a:spcBef>
                <a:spcPts val="0"/>
              </a:spcBef>
              <a:spcAft>
                <a:spcPts val="0"/>
              </a:spcAft>
              <a:buFont typeface="Arial" panose="020B0604020202020204" pitchFamily="34" charset="0"/>
              <a:buNone/>
              <a:defRPr/>
            </a:pPr>
            <a:r>
              <a:rPr lang="it-IT" sz="7200" dirty="0" smtClean="0"/>
              <a:t>IMPORTO RISPARMIO DISMISSIONI € 931.008,62</a:t>
            </a:r>
          </a:p>
          <a:p>
            <a:pPr fontAlgn="auto">
              <a:lnSpc>
                <a:spcPct val="100000"/>
              </a:lnSpc>
              <a:spcBef>
                <a:spcPts val="0"/>
              </a:spcBef>
              <a:spcAft>
                <a:spcPts val="0"/>
              </a:spcAft>
              <a:buFont typeface="Arial" panose="020B0604020202020204" pitchFamily="34" charset="0"/>
              <a:buNone/>
              <a:defRPr/>
            </a:pPr>
            <a:endParaRPr lang="it-IT" sz="1800" b="1" dirty="0" smtClean="0"/>
          </a:p>
          <a:p>
            <a:pPr fontAlgn="auto">
              <a:lnSpc>
                <a:spcPct val="100000"/>
              </a:lnSpc>
              <a:spcBef>
                <a:spcPts val="0"/>
              </a:spcBef>
              <a:spcAft>
                <a:spcPts val="0"/>
              </a:spcAft>
              <a:buFont typeface="Arial" panose="020B0604020202020204" pitchFamily="34" charset="0"/>
              <a:buNone/>
              <a:defRPr/>
            </a:pPr>
            <a:endParaRPr lang="it-IT" sz="4500" b="1" dirty="0" smtClean="0"/>
          </a:p>
          <a:p>
            <a:pPr fontAlgn="auto">
              <a:lnSpc>
                <a:spcPct val="100000"/>
              </a:lnSpc>
              <a:spcBef>
                <a:spcPts val="0"/>
              </a:spcBef>
              <a:spcAft>
                <a:spcPts val="0"/>
              </a:spcAft>
              <a:buFont typeface="Arial" panose="020B0604020202020204" pitchFamily="34" charset="0"/>
              <a:buNone/>
              <a:defRPr/>
            </a:pPr>
            <a:endParaRPr lang="it-IT" sz="5600" b="1" dirty="0" smtClean="0"/>
          </a:p>
          <a:p>
            <a:pPr fontAlgn="auto">
              <a:lnSpc>
                <a:spcPct val="100000"/>
              </a:lnSpc>
              <a:spcBef>
                <a:spcPts val="0"/>
              </a:spcBef>
              <a:spcAft>
                <a:spcPts val="0"/>
              </a:spcAft>
              <a:buFont typeface="Arial" panose="020B0604020202020204" pitchFamily="34" charset="0"/>
              <a:buNone/>
              <a:defRPr/>
            </a:pPr>
            <a:r>
              <a:rPr lang="it-IT" sz="5600" b="1" dirty="0" smtClean="0"/>
              <a:t>DIREZIONE GENERALE PER GLI ARCHIVI   </a:t>
            </a:r>
            <a:endParaRPr lang="it-IT" sz="5600" dirty="0" smtClean="0"/>
          </a:p>
          <a:p>
            <a:pPr fontAlgn="auto">
              <a:lnSpc>
                <a:spcPct val="120000"/>
              </a:lnSpc>
              <a:spcBef>
                <a:spcPts val="0"/>
              </a:spcBef>
              <a:spcAft>
                <a:spcPts val="0"/>
              </a:spcAft>
              <a:buFont typeface="Arial" panose="020B0604020202020204" pitchFamily="34" charset="0"/>
              <a:buChar char="•"/>
              <a:defRPr/>
            </a:pPr>
            <a:r>
              <a:rPr lang="it-IT" sz="4600" u="sng" dirty="0" smtClean="0"/>
              <a:t>S.A. per le Marche</a:t>
            </a:r>
            <a:r>
              <a:rPr lang="it-IT" sz="4600" dirty="0" smtClean="0"/>
              <a:t>: si propone il trasferimento dell’Istituto presso la sede dell’Archivio di Stato di Stato di Ancona, che dispone di spazi sufficienti ad accoglierla.</a:t>
            </a:r>
          </a:p>
          <a:p>
            <a:pPr fontAlgn="auto">
              <a:lnSpc>
                <a:spcPct val="120000"/>
              </a:lnSpc>
              <a:spcBef>
                <a:spcPts val="0"/>
              </a:spcBef>
              <a:spcAft>
                <a:spcPts val="0"/>
              </a:spcAft>
              <a:buFont typeface="Arial" panose="020B0604020202020204" pitchFamily="34" charset="0"/>
              <a:buNone/>
              <a:defRPr/>
            </a:pPr>
            <a:r>
              <a:rPr lang="it-IT" sz="4600" b="1" dirty="0" smtClean="0"/>
              <a:t>Risparmio € 52.618,43</a:t>
            </a:r>
            <a:endParaRPr lang="it-IT" sz="4600" dirty="0" smtClean="0"/>
          </a:p>
          <a:p>
            <a:pPr fontAlgn="auto">
              <a:lnSpc>
                <a:spcPct val="120000"/>
              </a:lnSpc>
              <a:spcBef>
                <a:spcPts val="0"/>
              </a:spcBef>
              <a:spcAft>
                <a:spcPts val="0"/>
              </a:spcAft>
              <a:buFont typeface="Arial" panose="020B0604020202020204" pitchFamily="34" charset="0"/>
              <a:buNone/>
              <a:defRPr/>
            </a:pPr>
            <a:endParaRPr lang="it-IT" sz="4600" dirty="0" smtClean="0"/>
          </a:p>
          <a:p>
            <a:pPr fontAlgn="auto">
              <a:lnSpc>
                <a:spcPct val="120000"/>
              </a:lnSpc>
              <a:spcBef>
                <a:spcPts val="0"/>
              </a:spcBef>
              <a:spcAft>
                <a:spcPts val="0"/>
              </a:spcAft>
              <a:buFont typeface="Arial" panose="020B0604020202020204" pitchFamily="34" charset="0"/>
              <a:buNone/>
              <a:defRPr/>
            </a:pPr>
            <a:r>
              <a:rPr lang="it-IT" sz="4600" dirty="0" smtClean="0"/>
              <a:t> </a:t>
            </a:r>
            <a:r>
              <a:rPr lang="it-IT" sz="5600" b="1" dirty="0" smtClean="0"/>
              <a:t>DIREZIONE REGIONALE PER I BENI CULTURALI E PAESAGGISTICI</a:t>
            </a:r>
            <a:r>
              <a:rPr lang="it-IT" sz="5600" dirty="0" smtClean="0"/>
              <a:t> </a:t>
            </a:r>
          </a:p>
          <a:p>
            <a:pPr fontAlgn="auto">
              <a:lnSpc>
                <a:spcPct val="120000"/>
              </a:lnSpc>
              <a:spcBef>
                <a:spcPts val="0"/>
              </a:spcBef>
              <a:spcAft>
                <a:spcPts val="0"/>
              </a:spcAft>
              <a:buFont typeface="Arial" panose="020B0604020202020204" pitchFamily="34" charset="0"/>
              <a:buChar char="•"/>
              <a:defRPr/>
            </a:pPr>
            <a:r>
              <a:rPr lang="it-IT" sz="4800" u="sng" dirty="0" smtClean="0"/>
              <a:t>A.S. di Ancona:  </a:t>
            </a:r>
            <a:r>
              <a:rPr lang="it-IT" sz="4800" dirty="0" smtClean="0"/>
              <a:t>si propone  il trasferimento presso l’Ex convento di San Francesco ad Alto appartenente al Demanio militare in precedenza adibito ad Ufficio di Leva non più attivo. – I locali sono già predisposti in quanto destinati all’ Archivio della Leva militare.</a:t>
            </a:r>
          </a:p>
          <a:p>
            <a:pPr fontAlgn="auto">
              <a:lnSpc>
                <a:spcPct val="120000"/>
              </a:lnSpc>
              <a:spcBef>
                <a:spcPts val="0"/>
              </a:spcBef>
              <a:spcAft>
                <a:spcPts val="0"/>
              </a:spcAft>
              <a:buFont typeface="Arial" panose="020B0604020202020204" pitchFamily="34" charset="0"/>
              <a:buNone/>
              <a:defRPr/>
            </a:pPr>
            <a:r>
              <a:rPr lang="it-IT" sz="4800" b="1" dirty="0" smtClean="0"/>
              <a:t>Risparmio € 328.928,11.</a:t>
            </a:r>
            <a:endParaRPr lang="it-IT" sz="4800" dirty="0" smtClean="0"/>
          </a:p>
          <a:p>
            <a:pPr fontAlgn="auto">
              <a:lnSpc>
                <a:spcPct val="120000"/>
              </a:lnSpc>
              <a:spcBef>
                <a:spcPts val="0"/>
              </a:spcBef>
              <a:spcAft>
                <a:spcPts val="0"/>
              </a:spcAft>
              <a:buFont typeface="Arial" panose="020B0604020202020204" pitchFamily="34" charset="0"/>
              <a:buChar char="•"/>
              <a:defRPr/>
            </a:pPr>
            <a:r>
              <a:rPr lang="it-IT" sz="4800" u="sng" dirty="0" smtClean="0"/>
              <a:t>A.S. di Camerino (MC): </a:t>
            </a:r>
            <a:r>
              <a:rPr lang="it-IT" sz="4800" dirty="0" smtClean="0"/>
              <a:t>è stato individuato un immobile del Demanio situato in Località Torre del Parco nel Comune di Camerino (MC) costituito da 26 capannoni con superfici comprese tra mq 330-485, Stante l’ampia superficie disponibile si potrebbe trasferire l’intera sezione distaccata dell’Archivio.</a:t>
            </a:r>
          </a:p>
          <a:p>
            <a:pPr fontAlgn="auto">
              <a:lnSpc>
                <a:spcPct val="120000"/>
              </a:lnSpc>
              <a:spcBef>
                <a:spcPts val="0"/>
              </a:spcBef>
              <a:spcAft>
                <a:spcPts val="0"/>
              </a:spcAft>
              <a:buFont typeface="Arial" panose="020B0604020202020204" pitchFamily="34" charset="0"/>
              <a:buNone/>
              <a:defRPr/>
            </a:pPr>
            <a:r>
              <a:rPr lang="it-IT" sz="4800" b="1" dirty="0" smtClean="0"/>
              <a:t>Risparmio  € 26.156,86</a:t>
            </a:r>
            <a:endParaRPr lang="it-IT" sz="4800" dirty="0" smtClean="0"/>
          </a:p>
          <a:p>
            <a:pPr fontAlgn="auto">
              <a:lnSpc>
                <a:spcPct val="120000"/>
              </a:lnSpc>
              <a:spcBef>
                <a:spcPts val="0"/>
              </a:spcBef>
              <a:spcAft>
                <a:spcPts val="0"/>
              </a:spcAft>
              <a:buFont typeface="Arial" panose="020B0604020202020204" pitchFamily="34" charset="0"/>
              <a:buChar char="•"/>
              <a:defRPr/>
            </a:pPr>
            <a:r>
              <a:rPr lang="it-IT" sz="4800" u="sng" dirty="0" smtClean="0"/>
              <a:t>A.S. di Macerata: </a:t>
            </a:r>
            <a:r>
              <a:rPr lang="it-IT" sz="4800" dirty="0" smtClean="0"/>
              <a:t>per questo istituto è stato individuato un immobile appartenente al Demanio militare situato nel Comune di Macerata già sede della soppressa Scuola Sottufficiali della Guardia di Finanza.</a:t>
            </a:r>
          </a:p>
          <a:p>
            <a:pPr fontAlgn="auto">
              <a:lnSpc>
                <a:spcPct val="120000"/>
              </a:lnSpc>
              <a:spcBef>
                <a:spcPts val="0"/>
              </a:spcBef>
              <a:spcAft>
                <a:spcPts val="0"/>
              </a:spcAft>
              <a:buFont typeface="Arial" panose="020B0604020202020204" pitchFamily="34" charset="0"/>
              <a:buNone/>
              <a:defRPr/>
            </a:pPr>
            <a:r>
              <a:rPr lang="it-IT" sz="4800" b="1" dirty="0" smtClean="0"/>
              <a:t>Risparmio   € 202.236,34</a:t>
            </a:r>
            <a:endParaRPr lang="it-IT" sz="4800" dirty="0" smtClean="0"/>
          </a:p>
          <a:p>
            <a:pPr fontAlgn="auto">
              <a:lnSpc>
                <a:spcPct val="120000"/>
              </a:lnSpc>
              <a:spcBef>
                <a:spcPts val="0"/>
              </a:spcBef>
              <a:spcAft>
                <a:spcPts val="0"/>
              </a:spcAft>
              <a:buFont typeface="Arial" panose="020B0604020202020204" pitchFamily="34" charset="0"/>
              <a:buChar char="•"/>
              <a:defRPr/>
            </a:pPr>
            <a:r>
              <a:rPr lang="it-IT" sz="4800" u="sng" dirty="0" err="1" smtClean="0"/>
              <a:t>A.S.di</a:t>
            </a:r>
            <a:r>
              <a:rPr lang="it-IT" sz="4800" u="sng" dirty="0" smtClean="0"/>
              <a:t> Pesaro:</a:t>
            </a:r>
            <a:r>
              <a:rPr lang="it-IT" sz="4800" dirty="0" smtClean="0"/>
              <a:t> è stato individuato un immobile denominato “Rocca Costanza”  appartenente al Demanio situato nel Comune di Pesaro. Il bene in questione è stato ed è attualmente interessato da interventi conservativi e di restauro. </a:t>
            </a:r>
            <a:r>
              <a:rPr lang="it-IT" sz="4800" b="1" dirty="0" smtClean="0"/>
              <a:t>Risparmio  € 201.283,59</a:t>
            </a:r>
            <a:endParaRPr lang="it-IT" sz="4800" dirty="0" smtClean="0"/>
          </a:p>
          <a:p>
            <a:pPr fontAlgn="auto">
              <a:lnSpc>
                <a:spcPct val="120000"/>
              </a:lnSpc>
              <a:spcBef>
                <a:spcPts val="0"/>
              </a:spcBef>
              <a:spcAft>
                <a:spcPts val="0"/>
              </a:spcAft>
              <a:buFont typeface="Arial" panose="020B0604020202020204" pitchFamily="34" charset="0"/>
              <a:buChar char="•"/>
              <a:defRPr/>
            </a:pPr>
            <a:endParaRPr lang="it-IT" sz="4600" dirty="0" smtClean="0"/>
          </a:p>
          <a:p>
            <a:pPr fontAlgn="auto">
              <a:lnSpc>
                <a:spcPct val="120000"/>
              </a:lnSpc>
              <a:spcBef>
                <a:spcPts val="0"/>
              </a:spcBef>
              <a:spcAft>
                <a:spcPts val="0"/>
              </a:spcAft>
              <a:buFont typeface="Arial" panose="020B0604020202020204" pitchFamily="34" charset="0"/>
              <a:buNone/>
              <a:defRPr/>
            </a:pPr>
            <a:r>
              <a:rPr lang="it-IT" sz="5600" b="1" dirty="0" smtClean="0"/>
              <a:t>DIREZIONE GENERALE PER LE ANTICHITA’</a:t>
            </a:r>
            <a:endParaRPr lang="it-IT" sz="5600" dirty="0" smtClean="0"/>
          </a:p>
          <a:p>
            <a:pPr fontAlgn="auto">
              <a:lnSpc>
                <a:spcPct val="120000"/>
              </a:lnSpc>
              <a:spcBef>
                <a:spcPts val="0"/>
              </a:spcBef>
              <a:spcAft>
                <a:spcPts val="0"/>
              </a:spcAft>
              <a:buFont typeface="Arial" panose="020B0604020202020204" pitchFamily="34" charset="0"/>
              <a:buNone/>
              <a:defRPr/>
            </a:pPr>
            <a:endParaRPr lang="it-IT" sz="4600" dirty="0" smtClean="0"/>
          </a:p>
          <a:p>
            <a:pPr fontAlgn="auto">
              <a:lnSpc>
                <a:spcPct val="120000"/>
              </a:lnSpc>
              <a:spcBef>
                <a:spcPts val="0"/>
              </a:spcBef>
              <a:spcAft>
                <a:spcPts val="0"/>
              </a:spcAft>
              <a:buFont typeface="Arial" panose="020B0604020202020204" pitchFamily="34" charset="0"/>
              <a:buChar char="•"/>
              <a:defRPr/>
            </a:pPr>
            <a:r>
              <a:rPr lang="it-IT" sz="4600" u="sng" dirty="0" smtClean="0"/>
              <a:t>SBA MARCHE</a:t>
            </a:r>
            <a:r>
              <a:rPr lang="it-IT" sz="4600" dirty="0" smtClean="0"/>
              <a:t>: si propone il trasferimento dell’Istituto presso la sede dell’Archivio di Stato di Ancona, che dispone di spazi sufficienti ad accoglierla.</a:t>
            </a:r>
          </a:p>
          <a:p>
            <a:pPr fontAlgn="auto">
              <a:lnSpc>
                <a:spcPct val="120000"/>
              </a:lnSpc>
              <a:spcBef>
                <a:spcPts val="0"/>
              </a:spcBef>
              <a:spcAft>
                <a:spcPts val="0"/>
              </a:spcAft>
              <a:buFont typeface="Arial" panose="020B0604020202020204" pitchFamily="34" charset="0"/>
              <a:buNone/>
              <a:defRPr/>
            </a:pPr>
            <a:r>
              <a:rPr lang="it-IT" sz="4600" b="1" dirty="0" smtClean="0"/>
              <a:t>Risparmio  € 126.174,63</a:t>
            </a:r>
            <a:endParaRPr lang="it-IT" sz="4600" dirty="0" smtClean="0"/>
          </a:p>
          <a:p>
            <a:pPr fontAlgn="auto">
              <a:lnSpc>
                <a:spcPct val="120000"/>
              </a:lnSpc>
              <a:spcBef>
                <a:spcPts val="0"/>
              </a:spcBef>
              <a:spcAft>
                <a:spcPts val="0"/>
              </a:spcAft>
              <a:buFont typeface="Arial" panose="020B0604020202020204" pitchFamily="34" charset="0"/>
              <a:buNone/>
              <a:defRPr/>
            </a:pPr>
            <a:r>
              <a:rPr lang="it-IT" sz="4600" b="1" dirty="0" smtClean="0"/>
              <a:t> </a:t>
            </a:r>
            <a:endParaRPr lang="it-IT" sz="4600" dirty="0" smtClean="0"/>
          </a:p>
          <a:p>
            <a:pPr fontAlgn="auto">
              <a:lnSpc>
                <a:spcPct val="120000"/>
              </a:lnSpc>
              <a:spcBef>
                <a:spcPts val="0"/>
              </a:spcBef>
              <a:spcAft>
                <a:spcPts val="0"/>
              </a:spcAft>
              <a:buFont typeface="Arial" panose="020B0604020202020204" pitchFamily="34" charset="0"/>
              <a:buNone/>
              <a:defRPr/>
            </a:pPr>
            <a:r>
              <a:rPr lang="it-IT" sz="4600" b="1" dirty="0" smtClean="0"/>
              <a:t> </a:t>
            </a:r>
            <a:endParaRPr lang="it-IT" sz="4600" dirty="0" smtClean="0"/>
          </a:p>
          <a:p>
            <a:pPr fontAlgn="auto">
              <a:lnSpc>
                <a:spcPct val="120000"/>
              </a:lnSpc>
              <a:spcBef>
                <a:spcPts val="0"/>
              </a:spcBef>
              <a:spcAft>
                <a:spcPts val="0"/>
              </a:spcAft>
              <a:buFont typeface="Arial" panose="020B0604020202020204" pitchFamily="34" charset="0"/>
              <a:buNone/>
              <a:defRPr/>
            </a:pPr>
            <a:r>
              <a:rPr lang="it-IT" sz="4600" b="1" dirty="0" smtClean="0"/>
              <a:t> </a:t>
            </a:r>
            <a:endParaRPr lang="it-IT" sz="4600" dirty="0" smtClean="0"/>
          </a:p>
          <a:p>
            <a:pPr fontAlgn="auto">
              <a:lnSpc>
                <a:spcPct val="120000"/>
              </a:lnSpc>
              <a:spcBef>
                <a:spcPts val="0"/>
              </a:spcBef>
              <a:spcAft>
                <a:spcPts val="0"/>
              </a:spcAft>
              <a:buFont typeface="Arial" panose="020B0604020202020204" pitchFamily="34" charset="0"/>
              <a:buNone/>
              <a:defRPr/>
            </a:pPr>
            <a:r>
              <a:rPr lang="it-IT" sz="4600" dirty="0" smtClean="0"/>
              <a:t>		</a:t>
            </a:r>
            <a:r>
              <a:rPr lang="it-IT" sz="1600" dirty="0" smtClean="0"/>
              <a:t>	</a:t>
            </a:r>
          </a:p>
          <a:p>
            <a:pPr fontAlgn="auto">
              <a:lnSpc>
                <a:spcPct val="120000"/>
              </a:lnSpc>
              <a:spcBef>
                <a:spcPts val="0"/>
              </a:spcBef>
              <a:spcAft>
                <a:spcPts val="0"/>
              </a:spcAft>
              <a:buFont typeface="Arial" panose="020B0604020202020204" pitchFamily="34" charset="0"/>
              <a:buNone/>
              <a:defRPr/>
            </a:pPr>
            <a:endParaRPr lang="it-IT" sz="1600" dirty="0" smtClean="0"/>
          </a:p>
          <a:p>
            <a:pPr fontAlgn="auto">
              <a:lnSpc>
                <a:spcPct val="120000"/>
              </a:lnSpc>
              <a:spcBef>
                <a:spcPts val="0"/>
              </a:spcBef>
              <a:spcAft>
                <a:spcPts val="0"/>
              </a:spcAft>
              <a:buFont typeface="Arial" panose="020B0604020202020204" pitchFamily="34" charset="0"/>
              <a:buChar char="•"/>
              <a:defRPr/>
            </a:pPr>
            <a:endParaRPr lang="it-IT" dirty="0"/>
          </a:p>
        </p:txBody>
      </p:sp>
      <p:sp>
        <p:nvSpPr>
          <p:cNvPr id="33795" name="CasellaDiTesto 7"/>
          <p:cNvSpPr txBox="1">
            <a:spLocks noChangeArrowheads="1"/>
          </p:cNvSpPr>
          <p:nvPr/>
        </p:nvSpPr>
        <p:spPr bwMode="auto">
          <a:xfrm>
            <a:off x="322263" y="3257550"/>
            <a:ext cx="4643437" cy="3600450"/>
          </a:xfrm>
          <a:prstGeom prst="rect">
            <a:avLst/>
          </a:prstGeom>
          <a:noFill/>
          <a:ln w="9525">
            <a:noFill/>
            <a:miter lim="800000"/>
            <a:headEnd/>
            <a:tailEnd/>
          </a:ln>
        </p:spPr>
        <p:txBody>
          <a:bodyPr>
            <a:spAutoFit/>
          </a:bodyPr>
          <a:lstStyle/>
          <a:p>
            <a:r>
              <a:rPr lang="it-IT">
                <a:latin typeface="Calibri" pitchFamily="34" charset="0"/>
              </a:rPr>
              <a:t>IMMOBILI DETENUTI  N. 42</a:t>
            </a:r>
          </a:p>
          <a:p>
            <a:endParaRPr lang="it-IT">
              <a:latin typeface="Calibri" pitchFamily="34" charset="0"/>
            </a:endParaRPr>
          </a:p>
          <a:p>
            <a:pPr>
              <a:buFont typeface="Wingdings" pitchFamily="2" charset="2"/>
              <a:buChar char="ü"/>
            </a:pPr>
            <a:r>
              <a:rPr lang="it-IT">
                <a:latin typeface="Calibri" pitchFamily="34" charset="0"/>
              </a:rPr>
              <a:t>  uso governativo n. 23</a:t>
            </a:r>
          </a:p>
          <a:p>
            <a:pPr>
              <a:buFont typeface="Wingdings" pitchFamily="2" charset="2"/>
              <a:buChar char="ü"/>
            </a:pPr>
            <a:r>
              <a:rPr lang="it-IT">
                <a:latin typeface="Calibri" pitchFamily="34" charset="0"/>
              </a:rPr>
              <a:t>  immobili in locazioni passiva n.16</a:t>
            </a:r>
          </a:p>
          <a:p>
            <a:pPr>
              <a:buFont typeface="Wingdings" pitchFamily="2" charset="2"/>
              <a:buChar char="ü"/>
            </a:pPr>
            <a:r>
              <a:rPr lang="it-IT">
                <a:latin typeface="Calibri" pitchFamily="34" charset="0"/>
              </a:rPr>
              <a:t> outsourcing n. 1</a:t>
            </a:r>
          </a:p>
          <a:p>
            <a:pPr>
              <a:buFont typeface="Wingdings" pitchFamily="2" charset="2"/>
              <a:buChar char="ü"/>
            </a:pPr>
            <a:r>
              <a:rPr lang="it-IT">
                <a:latin typeface="Calibri" pitchFamily="34" charset="0"/>
              </a:rPr>
              <a:t> comodato d’uso n. 2</a:t>
            </a:r>
          </a:p>
          <a:p>
            <a:endParaRPr lang="it-IT">
              <a:latin typeface="Calibri" pitchFamily="34" charset="0"/>
            </a:endParaRPr>
          </a:p>
          <a:p>
            <a:r>
              <a:rPr lang="it-IT" sz="1400" b="1">
                <a:latin typeface="Calibri" pitchFamily="34" charset="0"/>
              </a:rPr>
              <a:t>RISPARMIO RIDUZIONE 15%   € 178.541,31</a:t>
            </a:r>
          </a:p>
          <a:p>
            <a:endParaRPr lang="it-IT" sz="1400" b="1">
              <a:latin typeface="Calibri" pitchFamily="34" charset="0"/>
            </a:endParaRPr>
          </a:p>
          <a:p>
            <a:r>
              <a:rPr lang="it-IT" sz="1400" b="1">
                <a:latin typeface="Calibri" pitchFamily="34" charset="0"/>
              </a:rPr>
              <a:t>TOTALE IMPORTO PAGATO ALL’ ATTUALITA’ € 1.032.867,68</a:t>
            </a:r>
          </a:p>
          <a:p>
            <a:endParaRPr lang="it-IT" sz="1400" b="1">
              <a:latin typeface="Calibri" pitchFamily="34" charset="0"/>
            </a:endParaRPr>
          </a:p>
          <a:p>
            <a:r>
              <a:rPr lang="it-IT" sz="1400" b="1">
                <a:latin typeface="Calibri" pitchFamily="34" charset="0"/>
              </a:rPr>
              <a:t>EDIFICI RILASCIATI  N. 1</a:t>
            </a:r>
          </a:p>
          <a:p>
            <a:r>
              <a:rPr lang="it-IT" sz="1400" b="1">
                <a:latin typeface="Calibri" pitchFamily="34" charset="0"/>
              </a:rPr>
              <a:t>RISPARMIO  € 12.982,85</a:t>
            </a:r>
            <a:endParaRPr lang="it-IT" sz="1400">
              <a:latin typeface="Calibri" pitchFamily="34" charset="0"/>
            </a:endParaRPr>
          </a:p>
          <a:p>
            <a:endParaRPr lang="it-IT" b="1">
              <a:latin typeface="Calibri" pitchFamily="34" charset="0"/>
            </a:endParaRPr>
          </a:p>
        </p:txBody>
      </p:sp>
      <p:sp>
        <p:nvSpPr>
          <p:cNvPr id="33796" name="Rettangolo 5"/>
          <p:cNvSpPr>
            <a:spLocks noChangeArrowheads="1"/>
          </p:cNvSpPr>
          <p:nvPr/>
        </p:nvSpPr>
        <p:spPr bwMode="auto">
          <a:xfrm>
            <a:off x="565150" y="255588"/>
            <a:ext cx="2743200" cy="646112"/>
          </a:xfrm>
          <a:prstGeom prst="rect">
            <a:avLst/>
          </a:prstGeom>
          <a:noFill/>
          <a:ln w="9525">
            <a:noFill/>
            <a:miter lim="800000"/>
            <a:headEnd/>
            <a:tailEnd/>
          </a:ln>
        </p:spPr>
        <p:txBody>
          <a:bodyPr>
            <a:spAutoFit/>
          </a:bodyPr>
          <a:lstStyle/>
          <a:p>
            <a:r>
              <a:rPr lang="it-IT" sz="3600" b="1">
                <a:latin typeface="Calibri" pitchFamily="34" charset="0"/>
              </a:rPr>
              <a:t>MARCHE</a:t>
            </a:r>
          </a:p>
        </p:txBody>
      </p:sp>
      <p:pic>
        <p:nvPicPr>
          <p:cNvPr id="33797" name="Immagine 8"/>
          <p:cNvPicPr>
            <a:picLocks noChangeAspect="1"/>
          </p:cNvPicPr>
          <p:nvPr/>
        </p:nvPicPr>
        <p:blipFill>
          <a:blip r:embed="rId2" cstate="print"/>
          <a:srcRect/>
          <a:stretch>
            <a:fillRect/>
          </a:stretch>
        </p:blipFill>
        <p:spPr bwMode="auto">
          <a:xfrm>
            <a:off x="588963" y="923925"/>
            <a:ext cx="2065337" cy="235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2750" y="328613"/>
            <a:ext cx="4006850" cy="801687"/>
          </a:xfrm>
        </p:spPr>
        <p:txBody>
          <a:bodyPr rtlCol="0">
            <a:normAutofit fontScale="90000"/>
          </a:bodyPr>
          <a:lstStyle/>
          <a:p>
            <a:pPr fontAlgn="auto">
              <a:spcAft>
                <a:spcPts val="0"/>
              </a:spcAft>
              <a:defRPr/>
            </a:pPr>
            <a:r>
              <a:rPr lang="it-IT" b="1" dirty="0" smtClean="0"/>
              <a:t/>
            </a:r>
            <a:br>
              <a:rPr lang="it-IT" b="1" dirty="0" smtClean="0"/>
            </a:br>
            <a:r>
              <a:rPr lang="it-IT" dirty="0" smtClean="0"/>
              <a:t/>
            </a:r>
            <a:br>
              <a:rPr lang="it-IT" dirty="0" smtClean="0"/>
            </a:br>
            <a:endParaRPr lang="it-IT" sz="2800" b="1" dirty="0"/>
          </a:p>
        </p:txBody>
      </p:sp>
      <p:sp>
        <p:nvSpPr>
          <p:cNvPr id="34818" name="Segnaposto contenuto 6"/>
          <p:cNvSpPr>
            <a:spLocks noGrp="1"/>
          </p:cNvSpPr>
          <p:nvPr>
            <p:ph sz="half" idx="2"/>
          </p:nvPr>
        </p:nvSpPr>
        <p:spPr>
          <a:xfrm>
            <a:off x="4930775" y="368300"/>
            <a:ext cx="7091363" cy="6211888"/>
          </a:xfrm>
        </p:spPr>
        <p:txBody>
          <a:bodyPr/>
          <a:lstStyle/>
          <a:p>
            <a:pPr>
              <a:lnSpc>
                <a:spcPct val="100000"/>
              </a:lnSpc>
              <a:spcBef>
                <a:spcPct val="0"/>
              </a:spcBef>
              <a:buFont typeface="Arial" charset="0"/>
              <a:buNone/>
            </a:pPr>
            <a:r>
              <a:rPr lang="it-IT" sz="3500" smtClean="0"/>
              <a:t>PIANO DI RAZIONALIZZAZIONE</a:t>
            </a:r>
          </a:p>
          <a:p>
            <a:pPr>
              <a:lnSpc>
                <a:spcPct val="100000"/>
              </a:lnSpc>
              <a:spcBef>
                <a:spcPct val="0"/>
              </a:spcBef>
              <a:buFont typeface="Arial" charset="0"/>
              <a:buNone/>
            </a:pPr>
            <a:r>
              <a:rPr lang="it-IT" sz="1800" smtClean="0"/>
              <a:t>IMPORTO RISPARMIO DISMISSIONI € 19.109,61</a:t>
            </a:r>
          </a:p>
          <a:p>
            <a:pPr>
              <a:lnSpc>
                <a:spcPct val="100000"/>
              </a:lnSpc>
              <a:spcBef>
                <a:spcPct val="0"/>
              </a:spcBef>
              <a:buFont typeface="Arial" charset="0"/>
              <a:buNone/>
            </a:pPr>
            <a:endParaRPr lang="it-IT" sz="1800" b="1" smtClean="0"/>
          </a:p>
          <a:p>
            <a:pPr>
              <a:lnSpc>
                <a:spcPct val="100000"/>
              </a:lnSpc>
              <a:spcBef>
                <a:spcPct val="0"/>
              </a:spcBef>
              <a:buFont typeface="Arial" charset="0"/>
              <a:buNone/>
            </a:pPr>
            <a:endParaRPr lang="it-IT" sz="4500" b="1" smtClean="0"/>
          </a:p>
          <a:p>
            <a:pPr>
              <a:lnSpc>
                <a:spcPct val="100000"/>
              </a:lnSpc>
              <a:spcBef>
                <a:spcPct val="0"/>
              </a:spcBef>
              <a:buFont typeface="Arial" charset="0"/>
              <a:buNone/>
            </a:pPr>
            <a:r>
              <a:rPr lang="it-IT" sz="1800" b="1" smtClean="0"/>
              <a:t>DIREZIONE GENERALE PER GLI ARCHIVI  </a:t>
            </a:r>
            <a:r>
              <a:rPr lang="it-IT" sz="1800" smtClean="0"/>
              <a:t> </a:t>
            </a:r>
          </a:p>
          <a:p>
            <a:pPr>
              <a:lnSpc>
                <a:spcPct val="100000"/>
              </a:lnSpc>
              <a:spcBef>
                <a:spcPct val="0"/>
              </a:spcBef>
              <a:buFont typeface="Arial" charset="0"/>
              <a:buNone/>
            </a:pPr>
            <a:r>
              <a:rPr lang="it-IT" sz="800" b="1" smtClean="0"/>
              <a:t>    </a:t>
            </a:r>
            <a:endParaRPr lang="it-IT" sz="800" smtClean="0"/>
          </a:p>
          <a:p>
            <a:r>
              <a:rPr lang="it-IT" sz="1600" u="sng" smtClean="0"/>
              <a:t>S.A. per il Molise</a:t>
            </a:r>
            <a:r>
              <a:rPr lang="it-IT" sz="1600" smtClean="0"/>
              <a:t>: è stato assegnato un immobile demaniale, attualmente in fase di recupero da parte del provveditorato oo.pp., dove sarà trasferito l’Istituto.</a:t>
            </a:r>
          </a:p>
          <a:p>
            <a:pPr>
              <a:buFont typeface="Arial" charset="0"/>
              <a:buNone/>
            </a:pPr>
            <a:r>
              <a:rPr lang="it-IT" sz="1600" b="1" smtClean="0"/>
              <a:t>Risparmio € 19.109,61</a:t>
            </a:r>
            <a:endParaRPr lang="it-IT" sz="1600" smtClean="0"/>
          </a:p>
          <a:p>
            <a:pPr>
              <a:buFont typeface="Arial" charset="0"/>
              <a:buNone/>
            </a:pPr>
            <a:endParaRPr lang="it-IT" sz="5600" smtClean="0"/>
          </a:p>
          <a:p>
            <a:pPr>
              <a:buFont typeface="Arial" charset="0"/>
              <a:buNone/>
            </a:pPr>
            <a:r>
              <a:rPr lang="it-IT" sz="3500" b="1" smtClean="0"/>
              <a:t> </a:t>
            </a:r>
            <a:endParaRPr lang="it-IT" sz="3500" smtClean="0"/>
          </a:p>
          <a:p>
            <a:pPr>
              <a:buFont typeface="Arial" charset="0"/>
              <a:buNone/>
            </a:pPr>
            <a:r>
              <a:rPr lang="it-IT" sz="3500" b="1" smtClean="0"/>
              <a:t> </a:t>
            </a:r>
            <a:endParaRPr lang="it-IT" sz="3500" smtClean="0"/>
          </a:p>
          <a:p>
            <a:pPr>
              <a:buFont typeface="Arial" charset="0"/>
              <a:buNone/>
            </a:pPr>
            <a:r>
              <a:rPr lang="it-IT" sz="1600" smtClean="0"/>
              <a:t>			</a:t>
            </a:r>
          </a:p>
          <a:p>
            <a:pPr>
              <a:lnSpc>
                <a:spcPct val="100000"/>
              </a:lnSpc>
              <a:spcBef>
                <a:spcPct val="0"/>
              </a:spcBef>
              <a:buFont typeface="Arial" charset="0"/>
              <a:buNone/>
            </a:pPr>
            <a:endParaRPr lang="it-IT" sz="1600" smtClean="0"/>
          </a:p>
          <a:p>
            <a:endParaRPr lang="it-IT" smtClean="0"/>
          </a:p>
        </p:txBody>
      </p:sp>
      <p:sp>
        <p:nvSpPr>
          <p:cNvPr id="34819" name="CasellaDiTesto 7"/>
          <p:cNvSpPr txBox="1">
            <a:spLocks noChangeArrowheads="1"/>
          </p:cNvSpPr>
          <p:nvPr/>
        </p:nvSpPr>
        <p:spPr bwMode="auto">
          <a:xfrm>
            <a:off x="420688" y="3265488"/>
            <a:ext cx="4348162" cy="3048000"/>
          </a:xfrm>
          <a:prstGeom prst="rect">
            <a:avLst/>
          </a:prstGeom>
          <a:noFill/>
          <a:ln w="9525">
            <a:noFill/>
            <a:miter lim="800000"/>
            <a:headEnd/>
            <a:tailEnd/>
          </a:ln>
        </p:spPr>
        <p:txBody>
          <a:bodyPr>
            <a:spAutoFit/>
          </a:bodyPr>
          <a:lstStyle/>
          <a:p>
            <a:r>
              <a:rPr lang="it-IT">
                <a:latin typeface="Calibri" pitchFamily="34" charset="0"/>
              </a:rPr>
              <a:t>IMMOBILI DETENUTI  N. 28</a:t>
            </a:r>
          </a:p>
          <a:p>
            <a:endParaRPr lang="it-IT">
              <a:latin typeface="Calibri" pitchFamily="34" charset="0"/>
            </a:endParaRPr>
          </a:p>
          <a:p>
            <a:pPr>
              <a:buFont typeface="Wingdings" pitchFamily="2" charset="2"/>
              <a:buChar char="ü"/>
            </a:pPr>
            <a:r>
              <a:rPr lang="it-IT">
                <a:latin typeface="Calibri" pitchFamily="34" charset="0"/>
              </a:rPr>
              <a:t>  uso governativo n. 23</a:t>
            </a:r>
          </a:p>
          <a:p>
            <a:pPr>
              <a:buFont typeface="Wingdings" pitchFamily="2" charset="2"/>
              <a:buChar char="ü"/>
            </a:pPr>
            <a:r>
              <a:rPr lang="it-IT">
                <a:latin typeface="Calibri" pitchFamily="34" charset="0"/>
              </a:rPr>
              <a:t>  immobili in locazioni passiva n. 5</a:t>
            </a:r>
          </a:p>
          <a:p>
            <a:endParaRPr lang="it-IT">
              <a:latin typeface="Calibri" pitchFamily="34" charset="0"/>
            </a:endParaRPr>
          </a:p>
          <a:p>
            <a:r>
              <a:rPr lang="it-IT" sz="1400" b="1">
                <a:latin typeface="Calibri" pitchFamily="34" charset="0"/>
              </a:rPr>
              <a:t>RISPARMIO RIDUZIONE 15%   € 57.967,66</a:t>
            </a:r>
          </a:p>
          <a:p>
            <a:endParaRPr lang="it-IT" sz="1400" b="1">
              <a:latin typeface="Calibri" pitchFamily="34" charset="0"/>
            </a:endParaRPr>
          </a:p>
          <a:p>
            <a:r>
              <a:rPr lang="it-IT" sz="1400" b="1">
                <a:latin typeface="Calibri" pitchFamily="34" charset="0"/>
              </a:rPr>
              <a:t>TOTALE IMPORTO PAGATO ALL’ ATTUALITA’ € 328.483,41</a:t>
            </a:r>
          </a:p>
          <a:p>
            <a:endParaRPr lang="it-IT" sz="1400" b="1">
              <a:latin typeface="Calibri" pitchFamily="34" charset="0"/>
            </a:endParaRPr>
          </a:p>
          <a:p>
            <a:r>
              <a:rPr lang="it-IT" sz="1400" b="1">
                <a:latin typeface="Calibri" pitchFamily="34" charset="0"/>
              </a:rPr>
              <a:t>EDIFICI RILASCIATI  N. 2</a:t>
            </a:r>
          </a:p>
          <a:p>
            <a:r>
              <a:rPr lang="it-IT" sz="1400" b="1">
                <a:latin typeface="Calibri" pitchFamily="34" charset="0"/>
              </a:rPr>
              <a:t>RISPARMIO  € 58.398,13</a:t>
            </a:r>
            <a:endParaRPr lang="it-IT" sz="1400">
              <a:latin typeface="Calibri" pitchFamily="34" charset="0"/>
            </a:endParaRPr>
          </a:p>
          <a:p>
            <a:endParaRPr lang="it-IT" b="1">
              <a:latin typeface="Calibri" pitchFamily="34" charset="0"/>
            </a:endParaRPr>
          </a:p>
        </p:txBody>
      </p:sp>
      <p:sp>
        <p:nvSpPr>
          <p:cNvPr id="34820" name="Rettangolo 5"/>
          <p:cNvSpPr>
            <a:spLocks noChangeArrowheads="1"/>
          </p:cNvSpPr>
          <p:nvPr/>
        </p:nvSpPr>
        <p:spPr bwMode="auto">
          <a:xfrm>
            <a:off x="493713" y="255588"/>
            <a:ext cx="2312987" cy="646112"/>
          </a:xfrm>
          <a:prstGeom prst="rect">
            <a:avLst/>
          </a:prstGeom>
          <a:noFill/>
          <a:ln w="9525">
            <a:noFill/>
            <a:miter lim="800000"/>
            <a:headEnd/>
            <a:tailEnd/>
          </a:ln>
        </p:spPr>
        <p:txBody>
          <a:bodyPr>
            <a:spAutoFit/>
          </a:bodyPr>
          <a:lstStyle/>
          <a:p>
            <a:r>
              <a:rPr lang="it-IT" sz="3600">
                <a:latin typeface="Calibri" pitchFamily="34" charset="0"/>
              </a:rPr>
              <a:t>MOLISE</a:t>
            </a:r>
          </a:p>
        </p:txBody>
      </p:sp>
      <p:pic>
        <p:nvPicPr>
          <p:cNvPr id="34821" name="Immagine 8"/>
          <p:cNvPicPr>
            <a:picLocks noChangeAspect="1"/>
          </p:cNvPicPr>
          <p:nvPr/>
        </p:nvPicPr>
        <p:blipFill>
          <a:blip r:embed="rId2" cstate="print"/>
          <a:srcRect/>
          <a:stretch>
            <a:fillRect/>
          </a:stretch>
        </p:blipFill>
        <p:spPr bwMode="auto">
          <a:xfrm>
            <a:off x="520700" y="896938"/>
            <a:ext cx="2081213" cy="237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2750" y="328613"/>
            <a:ext cx="4006850" cy="801687"/>
          </a:xfrm>
        </p:spPr>
        <p:txBody>
          <a:bodyPr rtlCol="0">
            <a:normAutofit fontScale="90000"/>
          </a:bodyPr>
          <a:lstStyle/>
          <a:p>
            <a:pPr fontAlgn="auto">
              <a:spcAft>
                <a:spcPts val="0"/>
              </a:spcAft>
              <a:defRPr/>
            </a:pPr>
            <a:r>
              <a:rPr lang="it-IT" b="1" dirty="0" smtClean="0"/>
              <a:t/>
            </a:r>
            <a:br>
              <a:rPr lang="it-IT" b="1" dirty="0" smtClean="0"/>
            </a:br>
            <a:r>
              <a:rPr lang="it-IT" dirty="0" smtClean="0"/>
              <a:t/>
            </a:r>
            <a:br>
              <a:rPr lang="it-IT" dirty="0" smtClean="0"/>
            </a:br>
            <a:endParaRPr lang="it-IT" sz="2800" b="1" dirty="0"/>
          </a:p>
        </p:txBody>
      </p:sp>
      <p:sp>
        <p:nvSpPr>
          <p:cNvPr id="35842" name="Segnaposto contenuto 6"/>
          <p:cNvSpPr>
            <a:spLocks noGrp="1"/>
          </p:cNvSpPr>
          <p:nvPr>
            <p:ph sz="half" idx="2"/>
          </p:nvPr>
        </p:nvSpPr>
        <p:spPr>
          <a:xfrm>
            <a:off x="4930775" y="368300"/>
            <a:ext cx="7091363" cy="6211888"/>
          </a:xfrm>
        </p:spPr>
        <p:txBody>
          <a:bodyPr/>
          <a:lstStyle/>
          <a:p>
            <a:pPr>
              <a:lnSpc>
                <a:spcPct val="100000"/>
              </a:lnSpc>
              <a:spcBef>
                <a:spcPct val="0"/>
              </a:spcBef>
              <a:buFont typeface="Arial" charset="0"/>
              <a:buNone/>
            </a:pPr>
            <a:r>
              <a:rPr lang="it-IT" sz="3500" smtClean="0"/>
              <a:t>PIANO DI RAZIONALIZZAZIONE</a:t>
            </a:r>
          </a:p>
          <a:p>
            <a:pPr>
              <a:lnSpc>
                <a:spcPct val="100000"/>
              </a:lnSpc>
              <a:spcBef>
                <a:spcPct val="0"/>
              </a:spcBef>
              <a:buFont typeface="Arial" charset="0"/>
              <a:buNone/>
            </a:pPr>
            <a:r>
              <a:rPr lang="it-IT" sz="1800" smtClean="0"/>
              <a:t>IMPORTO RISPARMIO DISMISSIONI € 0</a:t>
            </a:r>
          </a:p>
          <a:p>
            <a:pPr>
              <a:lnSpc>
                <a:spcPct val="100000"/>
              </a:lnSpc>
              <a:spcBef>
                <a:spcPct val="0"/>
              </a:spcBef>
              <a:buFont typeface="Arial" charset="0"/>
              <a:buNone/>
            </a:pPr>
            <a:endParaRPr lang="it-IT" sz="1800" b="1" smtClean="0"/>
          </a:p>
          <a:p>
            <a:pPr>
              <a:lnSpc>
                <a:spcPct val="100000"/>
              </a:lnSpc>
              <a:spcBef>
                <a:spcPct val="0"/>
              </a:spcBef>
              <a:buFont typeface="Arial" charset="0"/>
              <a:buNone/>
            </a:pPr>
            <a:endParaRPr lang="it-IT" sz="4500" b="1" smtClean="0"/>
          </a:p>
          <a:p>
            <a:pPr>
              <a:buFont typeface="Arial" charset="0"/>
              <a:buNone/>
            </a:pPr>
            <a:endParaRPr lang="it-IT" sz="5600" smtClean="0"/>
          </a:p>
          <a:p>
            <a:pPr>
              <a:buFont typeface="Arial" charset="0"/>
              <a:buNone/>
            </a:pPr>
            <a:r>
              <a:rPr lang="it-IT" sz="3500" b="1" smtClean="0"/>
              <a:t> </a:t>
            </a:r>
            <a:endParaRPr lang="it-IT" sz="3500" smtClean="0"/>
          </a:p>
          <a:p>
            <a:pPr>
              <a:buFont typeface="Arial" charset="0"/>
              <a:buNone/>
            </a:pPr>
            <a:r>
              <a:rPr lang="it-IT" sz="3500" b="1" smtClean="0"/>
              <a:t> </a:t>
            </a:r>
            <a:endParaRPr lang="it-IT" sz="3500" smtClean="0"/>
          </a:p>
          <a:p>
            <a:pPr>
              <a:buFont typeface="Arial" charset="0"/>
              <a:buNone/>
            </a:pPr>
            <a:r>
              <a:rPr lang="it-IT" sz="1600" smtClean="0"/>
              <a:t>			</a:t>
            </a:r>
          </a:p>
          <a:p>
            <a:pPr>
              <a:lnSpc>
                <a:spcPct val="100000"/>
              </a:lnSpc>
              <a:spcBef>
                <a:spcPct val="0"/>
              </a:spcBef>
              <a:buFont typeface="Arial" charset="0"/>
              <a:buNone/>
            </a:pPr>
            <a:endParaRPr lang="it-IT" sz="1600" smtClean="0"/>
          </a:p>
          <a:p>
            <a:endParaRPr lang="it-IT" smtClean="0"/>
          </a:p>
        </p:txBody>
      </p:sp>
      <p:sp>
        <p:nvSpPr>
          <p:cNvPr id="35843" name="CasellaDiTesto 7"/>
          <p:cNvSpPr txBox="1">
            <a:spLocks noChangeArrowheads="1"/>
          </p:cNvSpPr>
          <p:nvPr/>
        </p:nvSpPr>
        <p:spPr bwMode="auto">
          <a:xfrm>
            <a:off x="420688" y="3265488"/>
            <a:ext cx="4348162" cy="3048000"/>
          </a:xfrm>
          <a:prstGeom prst="rect">
            <a:avLst/>
          </a:prstGeom>
          <a:noFill/>
          <a:ln w="9525">
            <a:noFill/>
            <a:miter lim="800000"/>
            <a:headEnd/>
            <a:tailEnd/>
          </a:ln>
        </p:spPr>
        <p:txBody>
          <a:bodyPr>
            <a:spAutoFit/>
          </a:bodyPr>
          <a:lstStyle/>
          <a:p>
            <a:r>
              <a:rPr lang="it-IT">
                <a:latin typeface="Calibri" pitchFamily="34" charset="0"/>
              </a:rPr>
              <a:t>IMMOBILI DETENUTI  N. 59</a:t>
            </a:r>
          </a:p>
          <a:p>
            <a:endParaRPr lang="it-IT">
              <a:latin typeface="Calibri" pitchFamily="34" charset="0"/>
            </a:endParaRPr>
          </a:p>
          <a:p>
            <a:pPr>
              <a:buFont typeface="Wingdings" pitchFamily="2" charset="2"/>
              <a:buChar char="ü"/>
            </a:pPr>
            <a:r>
              <a:rPr lang="it-IT">
                <a:latin typeface="Calibri" pitchFamily="34" charset="0"/>
              </a:rPr>
              <a:t>  uso governativo n. 57</a:t>
            </a:r>
          </a:p>
          <a:p>
            <a:pPr>
              <a:buFont typeface="Wingdings" pitchFamily="2" charset="2"/>
              <a:buChar char="ü"/>
            </a:pPr>
            <a:r>
              <a:rPr lang="it-IT">
                <a:latin typeface="Calibri" pitchFamily="34" charset="0"/>
              </a:rPr>
              <a:t>  immobili in locazioni passiva n. 2</a:t>
            </a:r>
          </a:p>
          <a:p>
            <a:endParaRPr lang="it-IT">
              <a:latin typeface="Calibri" pitchFamily="34" charset="0"/>
            </a:endParaRPr>
          </a:p>
          <a:p>
            <a:r>
              <a:rPr lang="it-IT" sz="1400" b="1">
                <a:latin typeface="Calibri" pitchFamily="34" charset="0"/>
              </a:rPr>
              <a:t>RISPARMIO RIDUZIONE 15%   € 29.056,08</a:t>
            </a:r>
          </a:p>
          <a:p>
            <a:endParaRPr lang="it-IT" sz="1400" b="1">
              <a:latin typeface="Calibri" pitchFamily="34" charset="0"/>
            </a:endParaRPr>
          </a:p>
          <a:p>
            <a:r>
              <a:rPr lang="it-IT" sz="1400" b="1">
                <a:latin typeface="Calibri" pitchFamily="34" charset="0"/>
              </a:rPr>
              <a:t>TOTALE IMPORTO PAGATO ALL’ ATTUALITA’ € 164.651,10</a:t>
            </a:r>
          </a:p>
          <a:p>
            <a:endParaRPr lang="it-IT" sz="1400" b="1">
              <a:latin typeface="Calibri" pitchFamily="34" charset="0"/>
            </a:endParaRPr>
          </a:p>
          <a:p>
            <a:r>
              <a:rPr lang="it-IT" sz="1400" b="1">
                <a:latin typeface="Calibri" pitchFamily="34" charset="0"/>
              </a:rPr>
              <a:t>EDIFICI RILASCIATI  N. 0</a:t>
            </a:r>
          </a:p>
          <a:p>
            <a:r>
              <a:rPr lang="it-IT" sz="1400" b="1">
                <a:latin typeface="Calibri" pitchFamily="34" charset="0"/>
              </a:rPr>
              <a:t>RISPARMIO  € 0</a:t>
            </a:r>
            <a:endParaRPr lang="it-IT" sz="1400">
              <a:latin typeface="Calibri" pitchFamily="34" charset="0"/>
            </a:endParaRPr>
          </a:p>
          <a:p>
            <a:endParaRPr lang="it-IT" b="1">
              <a:latin typeface="Calibri" pitchFamily="34" charset="0"/>
            </a:endParaRPr>
          </a:p>
        </p:txBody>
      </p:sp>
      <p:sp>
        <p:nvSpPr>
          <p:cNvPr id="35844" name="Rettangolo 5"/>
          <p:cNvSpPr>
            <a:spLocks noChangeArrowheads="1"/>
          </p:cNvSpPr>
          <p:nvPr/>
        </p:nvSpPr>
        <p:spPr bwMode="auto">
          <a:xfrm>
            <a:off x="493713" y="255588"/>
            <a:ext cx="2312987" cy="646112"/>
          </a:xfrm>
          <a:prstGeom prst="rect">
            <a:avLst/>
          </a:prstGeom>
          <a:noFill/>
          <a:ln w="9525">
            <a:noFill/>
            <a:miter lim="800000"/>
            <a:headEnd/>
            <a:tailEnd/>
          </a:ln>
        </p:spPr>
        <p:txBody>
          <a:bodyPr>
            <a:spAutoFit/>
          </a:bodyPr>
          <a:lstStyle/>
          <a:p>
            <a:r>
              <a:rPr lang="it-IT" sz="3600" b="1">
                <a:latin typeface="Calibri" pitchFamily="34" charset="0"/>
              </a:rPr>
              <a:t>PIEMONTE</a:t>
            </a:r>
          </a:p>
        </p:txBody>
      </p:sp>
      <p:pic>
        <p:nvPicPr>
          <p:cNvPr id="35847" name="Picture 7"/>
          <p:cNvPicPr>
            <a:picLocks noChangeAspect="1" noChangeArrowheads="1"/>
          </p:cNvPicPr>
          <p:nvPr/>
        </p:nvPicPr>
        <p:blipFill>
          <a:blip r:embed="rId2" cstate="print"/>
          <a:srcRect/>
          <a:stretch>
            <a:fillRect/>
          </a:stretch>
        </p:blipFill>
        <p:spPr bwMode="auto">
          <a:xfrm>
            <a:off x="661988" y="844550"/>
            <a:ext cx="2078037" cy="235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2750" y="328613"/>
            <a:ext cx="4006850" cy="801687"/>
          </a:xfrm>
        </p:spPr>
        <p:txBody>
          <a:bodyPr rtlCol="0">
            <a:normAutofit fontScale="90000"/>
          </a:bodyPr>
          <a:lstStyle/>
          <a:p>
            <a:pPr fontAlgn="auto">
              <a:spcAft>
                <a:spcPts val="0"/>
              </a:spcAft>
              <a:defRPr/>
            </a:pPr>
            <a:r>
              <a:rPr lang="it-IT" b="1" dirty="0" smtClean="0"/>
              <a:t/>
            </a:r>
            <a:br>
              <a:rPr lang="it-IT" b="1" dirty="0" smtClean="0"/>
            </a:br>
            <a:r>
              <a:rPr lang="it-IT" dirty="0" smtClean="0"/>
              <a:t/>
            </a:r>
            <a:br>
              <a:rPr lang="it-IT" dirty="0" smtClean="0"/>
            </a:br>
            <a:endParaRPr lang="it-IT" sz="2800" b="1" dirty="0"/>
          </a:p>
        </p:txBody>
      </p:sp>
      <p:sp>
        <p:nvSpPr>
          <p:cNvPr id="7" name="Segnaposto contenuto 6"/>
          <p:cNvSpPr>
            <a:spLocks noGrp="1"/>
          </p:cNvSpPr>
          <p:nvPr>
            <p:ph sz="half" idx="2"/>
          </p:nvPr>
        </p:nvSpPr>
        <p:spPr>
          <a:xfrm>
            <a:off x="4930775" y="368300"/>
            <a:ext cx="7091363" cy="6211888"/>
          </a:xfrm>
        </p:spPr>
        <p:txBody>
          <a:bodyPr rtlCol="0">
            <a:normAutofit fontScale="25000" lnSpcReduction="20000"/>
          </a:bodyPr>
          <a:lstStyle/>
          <a:p>
            <a:pPr fontAlgn="auto">
              <a:lnSpc>
                <a:spcPct val="100000"/>
              </a:lnSpc>
              <a:spcBef>
                <a:spcPts val="0"/>
              </a:spcBef>
              <a:spcAft>
                <a:spcPts val="0"/>
              </a:spcAft>
              <a:buFont typeface="Arial" panose="020B0604020202020204" pitchFamily="34" charset="0"/>
              <a:buNone/>
              <a:defRPr/>
            </a:pPr>
            <a:r>
              <a:rPr lang="it-IT" sz="12800" dirty="0" smtClean="0"/>
              <a:t>PIANO </a:t>
            </a:r>
            <a:r>
              <a:rPr lang="it-IT" sz="12800" dirty="0" err="1" smtClean="0"/>
              <a:t>DI</a:t>
            </a:r>
            <a:r>
              <a:rPr lang="it-IT" sz="12800" dirty="0" smtClean="0"/>
              <a:t> RAZIONALIZZAZIONE</a:t>
            </a:r>
          </a:p>
          <a:p>
            <a:pPr fontAlgn="auto">
              <a:lnSpc>
                <a:spcPct val="100000"/>
              </a:lnSpc>
              <a:spcBef>
                <a:spcPts val="0"/>
              </a:spcBef>
              <a:spcAft>
                <a:spcPts val="0"/>
              </a:spcAft>
              <a:buFont typeface="Arial" panose="020B0604020202020204" pitchFamily="34" charset="0"/>
              <a:buNone/>
              <a:defRPr/>
            </a:pPr>
            <a:r>
              <a:rPr lang="it-IT" sz="7200" dirty="0" smtClean="0"/>
              <a:t>IMPORTO RISPARMIO DISMISSIONI € 279.607,56</a:t>
            </a:r>
          </a:p>
          <a:p>
            <a:pPr fontAlgn="auto">
              <a:lnSpc>
                <a:spcPct val="100000"/>
              </a:lnSpc>
              <a:spcBef>
                <a:spcPts val="0"/>
              </a:spcBef>
              <a:spcAft>
                <a:spcPts val="0"/>
              </a:spcAft>
              <a:buFont typeface="Arial" panose="020B0604020202020204" pitchFamily="34" charset="0"/>
              <a:buNone/>
              <a:defRPr/>
            </a:pPr>
            <a:endParaRPr lang="it-IT" sz="1800" b="1" dirty="0" smtClean="0"/>
          </a:p>
          <a:p>
            <a:pPr fontAlgn="auto">
              <a:lnSpc>
                <a:spcPct val="100000"/>
              </a:lnSpc>
              <a:spcBef>
                <a:spcPts val="0"/>
              </a:spcBef>
              <a:spcAft>
                <a:spcPts val="0"/>
              </a:spcAft>
              <a:buFont typeface="Arial" panose="020B0604020202020204" pitchFamily="34" charset="0"/>
              <a:buNone/>
              <a:defRPr/>
            </a:pPr>
            <a:endParaRPr lang="it-IT" sz="4500" b="1" dirty="0" smtClean="0"/>
          </a:p>
          <a:p>
            <a:pPr fontAlgn="auto">
              <a:lnSpc>
                <a:spcPct val="100000"/>
              </a:lnSpc>
              <a:spcBef>
                <a:spcPts val="0"/>
              </a:spcBef>
              <a:spcAft>
                <a:spcPts val="0"/>
              </a:spcAft>
              <a:buFont typeface="Arial" panose="020B0604020202020204" pitchFamily="34" charset="0"/>
              <a:buNone/>
              <a:defRPr/>
            </a:pPr>
            <a:endParaRPr lang="it-IT" sz="7200" b="1" dirty="0" smtClean="0"/>
          </a:p>
          <a:p>
            <a:pPr fontAlgn="auto">
              <a:lnSpc>
                <a:spcPct val="100000"/>
              </a:lnSpc>
              <a:spcBef>
                <a:spcPts val="0"/>
              </a:spcBef>
              <a:spcAft>
                <a:spcPts val="0"/>
              </a:spcAft>
              <a:buFont typeface="Arial" panose="020B0604020202020204" pitchFamily="34" charset="0"/>
              <a:buNone/>
              <a:defRPr/>
            </a:pPr>
            <a:r>
              <a:rPr lang="it-IT" sz="7200" b="1" dirty="0" smtClean="0"/>
              <a:t>DIREZIONE GENERALE PER GLI ARCHIVI  </a:t>
            </a:r>
            <a:r>
              <a:rPr lang="it-IT" sz="7200" dirty="0" smtClean="0"/>
              <a:t> </a:t>
            </a:r>
          </a:p>
          <a:p>
            <a:pPr fontAlgn="auto">
              <a:lnSpc>
                <a:spcPct val="100000"/>
              </a:lnSpc>
              <a:spcBef>
                <a:spcPts val="0"/>
              </a:spcBef>
              <a:spcAft>
                <a:spcPts val="0"/>
              </a:spcAft>
              <a:buFont typeface="Arial" panose="020B0604020202020204" pitchFamily="34" charset="0"/>
              <a:buNone/>
              <a:defRPr/>
            </a:pPr>
            <a:r>
              <a:rPr lang="it-IT" sz="800" b="1" dirty="0" smtClean="0"/>
              <a:t>    </a:t>
            </a:r>
            <a:endParaRPr lang="it-IT" sz="1600" dirty="0" smtClean="0"/>
          </a:p>
          <a:p>
            <a:pPr fontAlgn="auto">
              <a:spcAft>
                <a:spcPts val="0"/>
              </a:spcAft>
              <a:buFont typeface="Arial" panose="020B0604020202020204" pitchFamily="34" charset="0"/>
              <a:buChar char="•"/>
              <a:defRPr/>
            </a:pPr>
            <a:r>
              <a:rPr lang="it-IT" sz="6000" u="sng" dirty="0" smtClean="0"/>
              <a:t>A.S. Lecce</a:t>
            </a:r>
            <a:r>
              <a:rPr lang="it-IT" sz="6000" dirty="0" smtClean="0"/>
              <a:t>: il MiBAC ha acquistato dalla provincia di Lecce l’immobile in Via </a:t>
            </a:r>
            <a:r>
              <a:rPr lang="it-IT" sz="6000" dirty="0" err="1" smtClean="0"/>
              <a:t>Sozy</a:t>
            </a:r>
            <a:r>
              <a:rPr lang="it-IT" sz="6000" dirty="0" smtClean="0"/>
              <a:t> </a:t>
            </a:r>
            <a:r>
              <a:rPr lang="it-IT" sz="6000" dirty="0" err="1" smtClean="0"/>
              <a:t>Carafa</a:t>
            </a:r>
            <a:r>
              <a:rPr lang="it-IT" sz="6000" dirty="0" smtClean="0"/>
              <a:t> n. 15.</a:t>
            </a:r>
          </a:p>
          <a:p>
            <a:pPr fontAlgn="auto">
              <a:spcAft>
                <a:spcPts val="0"/>
              </a:spcAft>
              <a:buFont typeface="Arial" panose="020B0604020202020204" pitchFamily="34" charset="0"/>
              <a:buNone/>
              <a:defRPr/>
            </a:pPr>
            <a:r>
              <a:rPr lang="it-IT" sz="6000" b="1" dirty="0" smtClean="0"/>
              <a:t>Risparmio € 47.501,29 </a:t>
            </a:r>
            <a:endParaRPr lang="it-IT" sz="6000" dirty="0" smtClean="0"/>
          </a:p>
          <a:p>
            <a:pPr fontAlgn="auto">
              <a:spcAft>
                <a:spcPts val="0"/>
              </a:spcAft>
              <a:buFont typeface="Arial" panose="020B0604020202020204" pitchFamily="34" charset="0"/>
              <a:buChar char="•"/>
              <a:defRPr/>
            </a:pPr>
            <a:r>
              <a:rPr lang="it-IT" sz="6000" u="sng" dirty="0" smtClean="0"/>
              <a:t>Sez. A.S. Barletta</a:t>
            </a:r>
            <a:r>
              <a:rPr lang="it-IT" sz="6000" dirty="0" smtClean="0"/>
              <a:t>: è in fase di recupero l’immobile demaniale “ex Caserma </a:t>
            </a:r>
            <a:r>
              <a:rPr lang="it-IT" sz="6000" dirty="0" err="1" smtClean="0"/>
              <a:t>Stennio</a:t>
            </a:r>
            <a:r>
              <a:rPr lang="it-IT" sz="6000" dirty="0" smtClean="0"/>
              <a:t>”, che consentirebbe di rilasciare l’immobile in locazione.</a:t>
            </a:r>
          </a:p>
          <a:p>
            <a:pPr fontAlgn="auto">
              <a:spcAft>
                <a:spcPts val="0"/>
              </a:spcAft>
              <a:buFont typeface="Arial" panose="020B0604020202020204" pitchFamily="34" charset="0"/>
              <a:buNone/>
              <a:defRPr/>
            </a:pPr>
            <a:r>
              <a:rPr lang="it-IT" sz="6000" b="1" dirty="0" smtClean="0"/>
              <a:t>Risparmio €   17.875,60 </a:t>
            </a:r>
            <a:endParaRPr lang="it-IT" sz="6000" dirty="0" smtClean="0"/>
          </a:p>
          <a:p>
            <a:pPr fontAlgn="auto">
              <a:spcAft>
                <a:spcPts val="0"/>
              </a:spcAft>
              <a:buFont typeface="Arial" panose="020B0604020202020204" pitchFamily="34" charset="0"/>
              <a:buChar char="•"/>
              <a:defRPr/>
            </a:pPr>
            <a:endParaRPr lang="it-IT" sz="4000" dirty="0" smtClean="0"/>
          </a:p>
          <a:p>
            <a:pPr fontAlgn="auto">
              <a:spcAft>
                <a:spcPts val="0"/>
              </a:spcAft>
              <a:buFont typeface="Arial" panose="020B0604020202020204" pitchFamily="34" charset="0"/>
              <a:buNone/>
              <a:defRPr/>
            </a:pPr>
            <a:endParaRPr lang="it-IT" sz="7200" dirty="0" smtClean="0"/>
          </a:p>
          <a:p>
            <a:pPr fontAlgn="auto">
              <a:spcAft>
                <a:spcPts val="0"/>
              </a:spcAft>
              <a:buFont typeface="Arial" panose="020B0604020202020204" pitchFamily="34" charset="0"/>
              <a:buNone/>
              <a:defRPr/>
            </a:pPr>
            <a:r>
              <a:rPr lang="it-IT" sz="7200" b="1" dirty="0" smtClean="0"/>
              <a:t>AGENZIA REGIONALE DEL DEMANIO</a:t>
            </a:r>
            <a:endParaRPr lang="it-IT" sz="7200" dirty="0" smtClean="0"/>
          </a:p>
          <a:p>
            <a:pPr fontAlgn="auto">
              <a:spcAft>
                <a:spcPts val="0"/>
              </a:spcAft>
              <a:buFont typeface="Arial" panose="020B0604020202020204" pitchFamily="34" charset="0"/>
              <a:buChar char="•"/>
              <a:defRPr/>
            </a:pPr>
            <a:endParaRPr lang="it-IT" sz="3300" dirty="0" smtClean="0"/>
          </a:p>
          <a:p>
            <a:pPr fontAlgn="auto">
              <a:spcAft>
                <a:spcPts val="0"/>
              </a:spcAft>
              <a:buFont typeface="Arial" panose="020B0604020202020204" pitchFamily="34" charset="0"/>
              <a:buChar char="•"/>
              <a:defRPr/>
            </a:pPr>
            <a:r>
              <a:rPr lang="it-IT" sz="6000" u="sng" dirty="0" smtClean="0"/>
              <a:t>A.S. di Bari sez. di </a:t>
            </a:r>
            <a:r>
              <a:rPr lang="it-IT" sz="6000" u="sng" dirty="0" err="1" smtClean="0"/>
              <a:t>Rutigliano</a:t>
            </a:r>
            <a:r>
              <a:rPr lang="it-IT" sz="6000" u="sng" dirty="0" smtClean="0"/>
              <a:t> – A.S. di Brindisi, via Porta Lecce – A.S. di Foggia, deposito di Viale Francia – A.S. di Foggia, sez. di </a:t>
            </a:r>
            <a:r>
              <a:rPr lang="it-IT" sz="6000" u="sng" dirty="0" err="1" smtClean="0"/>
              <a:t>Lucera-</a:t>
            </a:r>
            <a:r>
              <a:rPr lang="it-IT" sz="6000" u="sng" dirty="0" smtClean="0"/>
              <a:t> A.S. di Lecce, via </a:t>
            </a:r>
            <a:r>
              <a:rPr lang="it-IT" sz="6000" u="sng" dirty="0" err="1" smtClean="0"/>
              <a:t>Sozy</a:t>
            </a:r>
            <a:r>
              <a:rPr lang="it-IT" sz="6000" u="sng" dirty="0" smtClean="0"/>
              <a:t> </a:t>
            </a:r>
            <a:r>
              <a:rPr lang="it-IT" sz="6000" u="sng" dirty="0" err="1" smtClean="0"/>
              <a:t>Carafa</a:t>
            </a:r>
            <a:r>
              <a:rPr lang="it-IT" sz="6000" u="sng" dirty="0" smtClean="0"/>
              <a:t> – A.S. di Taranto, via </a:t>
            </a:r>
            <a:r>
              <a:rPr lang="it-IT" sz="6000" u="sng" dirty="0" err="1" smtClean="0"/>
              <a:t>Aristosseno</a:t>
            </a:r>
            <a:r>
              <a:rPr lang="it-IT" sz="6000" u="sng" dirty="0" smtClean="0"/>
              <a:t> (esigenza totale circa 6.000 mq.): </a:t>
            </a:r>
            <a:r>
              <a:rPr lang="it-IT" sz="6000" dirty="0" smtClean="0"/>
              <a:t>realizzazione di un Polo Archivistico di deposito a Monopoli (BA), via </a:t>
            </a:r>
            <a:r>
              <a:rPr lang="it-IT" sz="6000" dirty="0" err="1" smtClean="0"/>
              <a:t>Arenazza</a:t>
            </a:r>
            <a:r>
              <a:rPr lang="it-IT" sz="6000" dirty="0" smtClean="0"/>
              <a:t> presso il compendio con un totale di 7.300,00 mq. disponibili, attualmente in uso all’Amministrazione della Difesa, in fase di dismissione.</a:t>
            </a:r>
          </a:p>
          <a:p>
            <a:pPr fontAlgn="auto">
              <a:spcAft>
                <a:spcPts val="0"/>
              </a:spcAft>
              <a:buFont typeface="Arial" panose="020B0604020202020204" pitchFamily="34" charset="0"/>
              <a:buNone/>
              <a:defRPr/>
            </a:pPr>
            <a:r>
              <a:rPr lang="it-IT" sz="6000" b="1" dirty="0" smtClean="0"/>
              <a:t>Risparmio € 214.230,67</a:t>
            </a:r>
            <a:endParaRPr lang="it-IT" sz="6000" dirty="0" smtClean="0"/>
          </a:p>
          <a:p>
            <a:pPr fontAlgn="auto">
              <a:spcAft>
                <a:spcPts val="0"/>
              </a:spcAft>
              <a:buFont typeface="Arial" panose="020B0604020202020204" pitchFamily="34" charset="0"/>
              <a:buNone/>
              <a:defRPr/>
            </a:pPr>
            <a:endParaRPr lang="it-IT" sz="5600" dirty="0" smtClean="0"/>
          </a:p>
          <a:p>
            <a:pPr fontAlgn="auto">
              <a:spcAft>
                <a:spcPts val="0"/>
              </a:spcAft>
              <a:buFont typeface="Arial" panose="020B0604020202020204" pitchFamily="34" charset="0"/>
              <a:buNone/>
              <a:defRPr/>
            </a:pPr>
            <a:r>
              <a:rPr lang="it-IT" sz="3500" b="1" dirty="0" smtClean="0"/>
              <a:t> </a:t>
            </a:r>
            <a:endParaRPr lang="it-IT" sz="3500" dirty="0" smtClean="0"/>
          </a:p>
          <a:p>
            <a:pPr fontAlgn="auto">
              <a:spcAft>
                <a:spcPts val="0"/>
              </a:spcAft>
              <a:buFont typeface="Arial" panose="020B0604020202020204" pitchFamily="34" charset="0"/>
              <a:buNone/>
              <a:defRPr/>
            </a:pPr>
            <a:r>
              <a:rPr lang="it-IT" sz="3500" b="1" dirty="0" smtClean="0"/>
              <a:t> </a:t>
            </a:r>
            <a:endParaRPr lang="it-IT" sz="3500" dirty="0" smtClean="0"/>
          </a:p>
          <a:p>
            <a:pPr fontAlgn="auto">
              <a:spcAft>
                <a:spcPts val="0"/>
              </a:spcAft>
              <a:buFont typeface="Arial" panose="020B0604020202020204" pitchFamily="34" charset="0"/>
              <a:buNone/>
              <a:defRPr/>
            </a:pPr>
            <a:r>
              <a:rPr lang="it-IT" sz="1600" dirty="0" smtClean="0"/>
              <a:t>			</a:t>
            </a:r>
          </a:p>
          <a:p>
            <a:pPr fontAlgn="auto">
              <a:lnSpc>
                <a:spcPct val="100000"/>
              </a:lnSpc>
              <a:spcBef>
                <a:spcPts val="0"/>
              </a:spcBef>
              <a:spcAft>
                <a:spcPts val="0"/>
              </a:spcAft>
              <a:buFont typeface="Arial" panose="020B0604020202020204" pitchFamily="34" charset="0"/>
              <a:buNone/>
              <a:defRPr/>
            </a:pPr>
            <a:endParaRPr lang="it-IT" sz="1600" dirty="0" smtClean="0"/>
          </a:p>
          <a:p>
            <a:pPr fontAlgn="auto">
              <a:spcAft>
                <a:spcPts val="0"/>
              </a:spcAft>
              <a:buFont typeface="Arial" panose="020B0604020202020204" pitchFamily="34" charset="0"/>
              <a:buChar char="•"/>
              <a:defRPr/>
            </a:pPr>
            <a:endParaRPr lang="it-IT" dirty="0"/>
          </a:p>
        </p:txBody>
      </p:sp>
      <p:sp>
        <p:nvSpPr>
          <p:cNvPr id="36867" name="CasellaDiTesto 7"/>
          <p:cNvSpPr txBox="1">
            <a:spLocks noChangeArrowheads="1"/>
          </p:cNvSpPr>
          <p:nvPr/>
        </p:nvSpPr>
        <p:spPr bwMode="auto">
          <a:xfrm>
            <a:off x="420688" y="3265488"/>
            <a:ext cx="4348162" cy="3324225"/>
          </a:xfrm>
          <a:prstGeom prst="rect">
            <a:avLst/>
          </a:prstGeom>
          <a:noFill/>
          <a:ln w="9525">
            <a:noFill/>
            <a:miter lim="800000"/>
            <a:headEnd/>
            <a:tailEnd/>
          </a:ln>
        </p:spPr>
        <p:txBody>
          <a:bodyPr>
            <a:spAutoFit/>
          </a:bodyPr>
          <a:lstStyle/>
          <a:p>
            <a:r>
              <a:rPr lang="it-IT">
                <a:latin typeface="Calibri" pitchFamily="34" charset="0"/>
              </a:rPr>
              <a:t>IMMOBILI DETENUTI  N. 63</a:t>
            </a:r>
          </a:p>
          <a:p>
            <a:endParaRPr lang="it-IT">
              <a:latin typeface="Calibri" pitchFamily="34" charset="0"/>
            </a:endParaRPr>
          </a:p>
          <a:p>
            <a:pPr>
              <a:buFont typeface="Wingdings" pitchFamily="2" charset="2"/>
              <a:buChar char="ü"/>
            </a:pPr>
            <a:r>
              <a:rPr lang="it-IT">
                <a:latin typeface="Calibri" pitchFamily="34" charset="0"/>
              </a:rPr>
              <a:t>  uso governativo n.48</a:t>
            </a:r>
          </a:p>
          <a:p>
            <a:pPr>
              <a:buFont typeface="Wingdings" pitchFamily="2" charset="2"/>
              <a:buChar char="ü"/>
            </a:pPr>
            <a:r>
              <a:rPr lang="it-IT">
                <a:latin typeface="Calibri" pitchFamily="34" charset="0"/>
              </a:rPr>
              <a:t>  immobili in locazioni passiva n. 12</a:t>
            </a:r>
          </a:p>
          <a:p>
            <a:pPr>
              <a:buFont typeface="Wingdings" pitchFamily="2" charset="2"/>
              <a:buChar char="ü"/>
            </a:pPr>
            <a:r>
              <a:rPr lang="it-IT">
                <a:latin typeface="Calibri" pitchFamily="34" charset="0"/>
              </a:rPr>
              <a:t>Comodato d’uso n.3</a:t>
            </a:r>
          </a:p>
          <a:p>
            <a:endParaRPr lang="it-IT">
              <a:latin typeface="Calibri" pitchFamily="34" charset="0"/>
            </a:endParaRPr>
          </a:p>
          <a:p>
            <a:r>
              <a:rPr lang="it-IT" sz="1400" b="1">
                <a:latin typeface="Calibri" pitchFamily="34" charset="0"/>
              </a:rPr>
              <a:t>RISPARMIO RIDUZIONE 15%   € 120.587,68</a:t>
            </a:r>
          </a:p>
          <a:p>
            <a:endParaRPr lang="it-IT" sz="1400" b="1">
              <a:latin typeface="Calibri" pitchFamily="34" charset="0"/>
            </a:endParaRPr>
          </a:p>
          <a:p>
            <a:r>
              <a:rPr lang="it-IT" sz="1400" b="1">
                <a:latin typeface="Calibri" pitchFamily="34" charset="0"/>
              </a:rPr>
              <a:t>TOTALE IMPORTO PAGATO ALL’ ATTUALITA’ € 486.830,61</a:t>
            </a:r>
          </a:p>
          <a:p>
            <a:endParaRPr lang="it-IT" sz="1400" b="1">
              <a:latin typeface="Calibri" pitchFamily="34" charset="0"/>
            </a:endParaRPr>
          </a:p>
          <a:p>
            <a:r>
              <a:rPr lang="it-IT" sz="1400" b="1">
                <a:latin typeface="Calibri" pitchFamily="34" charset="0"/>
              </a:rPr>
              <a:t>EDIFICI RILASCIATI  N. 0</a:t>
            </a:r>
          </a:p>
          <a:p>
            <a:r>
              <a:rPr lang="it-IT" sz="1400" b="1">
                <a:latin typeface="Calibri" pitchFamily="34" charset="0"/>
              </a:rPr>
              <a:t>RISPARMIO  € 0</a:t>
            </a:r>
            <a:endParaRPr lang="it-IT" sz="1400">
              <a:latin typeface="Calibri" pitchFamily="34" charset="0"/>
            </a:endParaRPr>
          </a:p>
          <a:p>
            <a:endParaRPr lang="it-IT" b="1">
              <a:latin typeface="Calibri" pitchFamily="34" charset="0"/>
            </a:endParaRPr>
          </a:p>
        </p:txBody>
      </p:sp>
      <p:sp>
        <p:nvSpPr>
          <p:cNvPr id="36868" name="Rettangolo 5"/>
          <p:cNvSpPr>
            <a:spLocks noChangeArrowheads="1"/>
          </p:cNvSpPr>
          <p:nvPr/>
        </p:nvSpPr>
        <p:spPr bwMode="auto">
          <a:xfrm>
            <a:off x="493713" y="255588"/>
            <a:ext cx="2312987" cy="646112"/>
          </a:xfrm>
          <a:prstGeom prst="rect">
            <a:avLst/>
          </a:prstGeom>
          <a:noFill/>
          <a:ln w="9525">
            <a:noFill/>
            <a:miter lim="800000"/>
            <a:headEnd/>
            <a:tailEnd/>
          </a:ln>
        </p:spPr>
        <p:txBody>
          <a:bodyPr>
            <a:spAutoFit/>
          </a:bodyPr>
          <a:lstStyle/>
          <a:p>
            <a:r>
              <a:rPr lang="it-IT" sz="3600" b="1">
                <a:latin typeface="Calibri" pitchFamily="34" charset="0"/>
              </a:rPr>
              <a:t>PUGLIA</a:t>
            </a:r>
          </a:p>
        </p:txBody>
      </p:sp>
      <p:pic>
        <p:nvPicPr>
          <p:cNvPr id="36869" name="Immagine 9"/>
          <p:cNvPicPr>
            <a:picLocks noChangeAspect="1"/>
          </p:cNvPicPr>
          <p:nvPr/>
        </p:nvPicPr>
        <p:blipFill>
          <a:blip r:embed="rId2" cstate="print"/>
          <a:srcRect/>
          <a:stretch>
            <a:fillRect/>
          </a:stretch>
        </p:blipFill>
        <p:spPr bwMode="auto">
          <a:xfrm>
            <a:off x="501650" y="860425"/>
            <a:ext cx="2074863" cy="2366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2750" y="328613"/>
            <a:ext cx="4006850" cy="801687"/>
          </a:xfrm>
        </p:spPr>
        <p:txBody>
          <a:bodyPr rtlCol="0">
            <a:normAutofit fontScale="90000"/>
          </a:bodyPr>
          <a:lstStyle/>
          <a:p>
            <a:pPr fontAlgn="auto">
              <a:spcAft>
                <a:spcPts val="0"/>
              </a:spcAft>
              <a:defRPr/>
            </a:pPr>
            <a:r>
              <a:rPr lang="it-IT" b="1" dirty="0" smtClean="0"/>
              <a:t/>
            </a:r>
            <a:br>
              <a:rPr lang="it-IT" b="1" dirty="0" smtClean="0"/>
            </a:br>
            <a:r>
              <a:rPr lang="it-IT" dirty="0" smtClean="0"/>
              <a:t/>
            </a:r>
            <a:br>
              <a:rPr lang="it-IT" dirty="0" smtClean="0"/>
            </a:br>
            <a:endParaRPr lang="it-IT" sz="2800" b="1" dirty="0"/>
          </a:p>
        </p:txBody>
      </p:sp>
      <p:sp>
        <p:nvSpPr>
          <p:cNvPr id="7" name="Segnaposto contenuto 6"/>
          <p:cNvSpPr>
            <a:spLocks noGrp="1"/>
          </p:cNvSpPr>
          <p:nvPr>
            <p:ph sz="half" idx="2"/>
          </p:nvPr>
        </p:nvSpPr>
        <p:spPr>
          <a:xfrm>
            <a:off x="4930775" y="368300"/>
            <a:ext cx="7091363" cy="6211888"/>
          </a:xfrm>
        </p:spPr>
        <p:txBody>
          <a:bodyPr rtlCol="0">
            <a:normAutofit fontScale="47500" lnSpcReduction="20000"/>
          </a:bodyPr>
          <a:lstStyle/>
          <a:p>
            <a:pPr fontAlgn="auto">
              <a:lnSpc>
                <a:spcPct val="100000"/>
              </a:lnSpc>
              <a:spcBef>
                <a:spcPts val="0"/>
              </a:spcBef>
              <a:spcAft>
                <a:spcPts val="0"/>
              </a:spcAft>
              <a:buFont typeface="Arial" panose="020B0604020202020204" pitchFamily="34" charset="0"/>
              <a:buNone/>
              <a:defRPr/>
            </a:pPr>
            <a:r>
              <a:rPr lang="it-IT" sz="8000" dirty="0" smtClean="0"/>
              <a:t>PIANO </a:t>
            </a:r>
            <a:r>
              <a:rPr lang="it-IT" sz="8000" dirty="0" err="1" smtClean="0"/>
              <a:t>DI</a:t>
            </a:r>
            <a:r>
              <a:rPr lang="it-IT" sz="8000" dirty="0" smtClean="0"/>
              <a:t> RAZIONALIZZAZIONE</a:t>
            </a:r>
          </a:p>
          <a:p>
            <a:pPr fontAlgn="auto">
              <a:lnSpc>
                <a:spcPct val="100000"/>
              </a:lnSpc>
              <a:spcBef>
                <a:spcPts val="0"/>
              </a:spcBef>
              <a:spcAft>
                <a:spcPts val="0"/>
              </a:spcAft>
              <a:buFont typeface="Arial" panose="020B0604020202020204" pitchFamily="34" charset="0"/>
              <a:buNone/>
              <a:defRPr/>
            </a:pPr>
            <a:r>
              <a:rPr lang="it-IT" sz="3800" dirty="0" smtClean="0"/>
              <a:t>IMPORTO RISPARMIO DISMISSIONI  € 145.839,34</a:t>
            </a:r>
          </a:p>
          <a:p>
            <a:pPr fontAlgn="auto">
              <a:lnSpc>
                <a:spcPct val="100000"/>
              </a:lnSpc>
              <a:spcBef>
                <a:spcPts val="0"/>
              </a:spcBef>
              <a:spcAft>
                <a:spcPts val="0"/>
              </a:spcAft>
              <a:buFont typeface="Arial" panose="020B0604020202020204" pitchFamily="34" charset="0"/>
              <a:buNone/>
              <a:defRPr/>
            </a:pPr>
            <a:endParaRPr lang="it-IT" sz="1800" b="1" dirty="0" smtClean="0"/>
          </a:p>
          <a:p>
            <a:pPr fontAlgn="auto">
              <a:lnSpc>
                <a:spcPct val="100000"/>
              </a:lnSpc>
              <a:spcBef>
                <a:spcPts val="0"/>
              </a:spcBef>
              <a:spcAft>
                <a:spcPts val="0"/>
              </a:spcAft>
              <a:buFont typeface="Arial" panose="020B0604020202020204" pitchFamily="34" charset="0"/>
              <a:buNone/>
              <a:defRPr/>
            </a:pPr>
            <a:endParaRPr lang="it-IT" sz="4500" b="1" dirty="0" smtClean="0"/>
          </a:p>
          <a:p>
            <a:pPr fontAlgn="auto">
              <a:lnSpc>
                <a:spcPct val="100000"/>
              </a:lnSpc>
              <a:spcBef>
                <a:spcPts val="0"/>
              </a:spcBef>
              <a:spcAft>
                <a:spcPts val="0"/>
              </a:spcAft>
              <a:buFont typeface="Arial" panose="020B0604020202020204" pitchFamily="34" charset="0"/>
              <a:buNone/>
              <a:defRPr/>
            </a:pPr>
            <a:endParaRPr lang="it-IT" sz="7200" b="1" dirty="0" smtClean="0"/>
          </a:p>
          <a:p>
            <a:pPr fontAlgn="auto">
              <a:lnSpc>
                <a:spcPct val="100000"/>
              </a:lnSpc>
              <a:spcBef>
                <a:spcPts val="0"/>
              </a:spcBef>
              <a:spcAft>
                <a:spcPts val="0"/>
              </a:spcAft>
              <a:buFont typeface="Arial" panose="020B0604020202020204" pitchFamily="34" charset="0"/>
              <a:buNone/>
              <a:defRPr/>
            </a:pPr>
            <a:r>
              <a:rPr lang="it-IT" sz="3800" b="1" dirty="0" smtClean="0"/>
              <a:t>DIREZIONE GENERALE PER GLI ARCHIVI  </a:t>
            </a:r>
            <a:r>
              <a:rPr lang="it-IT" sz="3800" dirty="0" smtClean="0"/>
              <a:t> </a:t>
            </a:r>
          </a:p>
          <a:p>
            <a:pPr fontAlgn="auto">
              <a:lnSpc>
                <a:spcPct val="100000"/>
              </a:lnSpc>
              <a:spcBef>
                <a:spcPts val="0"/>
              </a:spcBef>
              <a:spcAft>
                <a:spcPts val="0"/>
              </a:spcAft>
              <a:buFont typeface="Arial" panose="020B0604020202020204" pitchFamily="34" charset="0"/>
              <a:buNone/>
              <a:defRPr/>
            </a:pPr>
            <a:r>
              <a:rPr lang="it-IT" sz="800" b="1" dirty="0" smtClean="0"/>
              <a:t>    </a:t>
            </a:r>
            <a:endParaRPr lang="it-IT" sz="1600" dirty="0" smtClean="0"/>
          </a:p>
          <a:p>
            <a:pPr fontAlgn="auto">
              <a:spcAft>
                <a:spcPts val="0"/>
              </a:spcAft>
              <a:buFont typeface="Arial" panose="020B0604020202020204" pitchFamily="34" charset="0"/>
              <a:buChar char="•"/>
              <a:defRPr/>
            </a:pPr>
            <a:r>
              <a:rPr lang="it-IT" sz="3200" u="sng" dirty="0" smtClean="0"/>
              <a:t>A.S. Sassari</a:t>
            </a:r>
            <a:r>
              <a:rPr lang="it-IT" sz="3200" dirty="0" smtClean="0"/>
              <a:t>: si è in attesa dell’assegnazione di una sede demaniale. Sarà, pertanto, rilasciata l’attuale sede, totalmente inadeguata.</a:t>
            </a:r>
          </a:p>
          <a:p>
            <a:pPr fontAlgn="auto">
              <a:spcAft>
                <a:spcPts val="0"/>
              </a:spcAft>
              <a:buFont typeface="Arial" panose="020B0604020202020204" pitchFamily="34" charset="0"/>
              <a:buNone/>
              <a:defRPr/>
            </a:pPr>
            <a:r>
              <a:rPr lang="it-IT" sz="3200" b="1" dirty="0" smtClean="0"/>
              <a:t>Risparmio  €  3.889,34</a:t>
            </a:r>
            <a:endParaRPr lang="it-IT" sz="3200" dirty="0" smtClean="0"/>
          </a:p>
          <a:p>
            <a:pPr fontAlgn="auto">
              <a:spcAft>
                <a:spcPts val="0"/>
              </a:spcAft>
              <a:buFont typeface="Arial" panose="020B0604020202020204" pitchFamily="34" charset="0"/>
              <a:buNone/>
              <a:defRPr/>
            </a:pPr>
            <a:endParaRPr lang="it-IT" sz="2700" dirty="0" smtClean="0"/>
          </a:p>
          <a:p>
            <a:pPr fontAlgn="auto">
              <a:spcAft>
                <a:spcPts val="0"/>
              </a:spcAft>
              <a:buFont typeface="Arial" panose="020B0604020202020204" pitchFamily="34" charset="0"/>
              <a:buNone/>
              <a:defRPr/>
            </a:pPr>
            <a:r>
              <a:rPr lang="it-IT" sz="3800" b="1" dirty="0" smtClean="0"/>
              <a:t>DIREZIONE REGIONALE PER I BENI CULTURALI E PAESAGGISTICI</a:t>
            </a:r>
            <a:endParaRPr lang="it-IT" sz="3800" dirty="0" smtClean="0"/>
          </a:p>
          <a:p>
            <a:pPr fontAlgn="auto">
              <a:spcAft>
                <a:spcPts val="0"/>
              </a:spcAft>
              <a:buFont typeface="Arial" panose="020B0604020202020204" pitchFamily="34" charset="0"/>
              <a:buNone/>
              <a:defRPr/>
            </a:pPr>
            <a:r>
              <a:rPr lang="it-IT" sz="2700" dirty="0" smtClean="0"/>
              <a:t> </a:t>
            </a:r>
          </a:p>
          <a:p>
            <a:pPr fontAlgn="auto">
              <a:spcAft>
                <a:spcPts val="0"/>
              </a:spcAft>
              <a:buFont typeface="Arial" panose="020B0604020202020204" pitchFamily="34" charset="0"/>
              <a:buChar char="•"/>
              <a:defRPr/>
            </a:pPr>
            <a:r>
              <a:rPr lang="it-IT" sz="3200" u="sng" dirty="0" smtClean="0"/>
              <a:t>A.S. Oristano</a:t>
            </a:r>
            <a:r>
              <a:rPr lang="it-IT" sz="3200" dirty="0" smtClean="0"/>
              <a:t>: possibilità di essere ospitato a conclusione dei lavori già in corso presso l’Ex Convento di San Francesco.</a:t>
            </a:r>
          </a:p>
          <a:p>
            <a:pPr fontAlgn="auto">
              <a:spcAft>
                <a:spcPts val="0"/>
              </a:spcAft>
              <a:buFont typeface="Arial" panose="020B0604020202020204" pitchFamily="34" charset="0"/>
              <a:buNone/>
              <a:defRPr/>
            </a:pPr>
            <a:r>
              <a:rPr lang="it-IT" sz="3200" b="1" dirty="0" smtClean="0"/>
              <a:t>Risparmio  € 141.950,00</a:t>
            </a:r>
            <a:endParaRPr lang="it-IT" sz="3200" dirty="0" smtClean="0"/>
          </a:p>
          <a:p>
            <a:pPr fontAlgn="auto">
              <a:spcAft>
                <a:spcPts val="0"/>
              </a:spcAft>
              <a:buFont typeface="Arial" panose="020B0604020202020204" pitchFamily="34" charset="0"/>
              <a:buNone/>
              <a:defRPr/>
            </a:pPr>
            <a:r>
              <a:rPr lang="it-IT" sz="2700" b="1" dirty="0" smtClean="0"/>
              <a:t> </a:t>
            </a:r>
            <a:endParaRPr lang="it-IT" sz="2700" dirty="0" smtClean="0"/>
          </a:p>
          <a:p>
            <a:pPr fontAlgn="auto">
              <a:spcAft>
                <a:spcPts val="0"/>
              </a:spcAft>
              <a:buFont typeface="Arial" panose="020B0604020202020204" pitchFamily="34" charset="0"/>
              <a:buNone/>
              <a:defRPr/>
            </a:pPr>
            <a:endParaRPr lang="it-IT" sz="5600" dirty="0" smtClean="0"/>
          </a:p>
          <a:p>
            <a:pPr fontAlgn="auto">
              <a:spcAft>
                <a:spcPts val="0"/>
              </a:spcAft>
              <a:buFont typeface="Arial" panose="020B0604020202020204" pitchFamily="34" charset="0"/>
              <a:buNone/>
              <a:defRPr/>
            </a:pPr>
            <a:r>
              <a:rPr lang="it-IT" sz="3500" b="1" dirty="0" smtClean="0"/>
              <a:t> </a:t>
            </a:r>
            <a:endParaRPr lang="it-IT" sz="3500" dirty="0" smtClean="0"/>
          </a:p>
          <a:p>
            <a:pPr fontAlgn="auto">
              <a:spcAft>
                <a:spcPts val="0"/>
              </a:spcAft>
              <a:buFont typeface="Arial" panose="020B0604020202020204" pitchFamily="34" charset="0"/>
              <a:buNone/>
              <a:defRPr/>
            </a:pPr>
            <a:r>
              <a:rPr lang="it-IT" sz="3500" b="1" dirty="0" smtClean="0"/>
              <a:t> </a:t>
            </a:r>
            <a:endParaRPr lang="it-IT" sz="3500" dirty="0" smtClean="0"/>
          </a:p>
          <a:p>
            <a:pPr fontAlgn="auto">
              <a:spcAft>
                <a:spcPts val="0"/>
              </a:spcAft>
              <a:buFont typeface="Arial" panose="020B0604020202020204" pitchFamily="34" charset="0"/>
              <a:buNone/>
              <a:defRPr/>
            </a:pPr>
            <a:r>
              <a:rPr lang="it-IT" sz="1600" dirty="0" smtClean="0"/>
              <a:t>			</a:t>
            </a:r>
          </a:p>
          <a:p>
            <a:pPr fontAlgn="auto">
              <a:lnSpc>
                <a:spcPct val="100000"/>
              </a:lnSpc>
              <a:spcBef>
                <a:spcPts val="0"/>
              </a:spcBef>
              <a:spcAft>
                <a:spcPts val="0"/>
              </a:spcAft>
              <a:buFont typeface="Arial" panose="020B0604020202020204" pitchFamily="34" charset="0"/>
              <a:buNone/>
              <a:defRPr/>
            </a:pPr>
            <a:endParaRPr lang="it-IT" sz="1600" dirty="0" smtClean="0"/>
          </a:p>
          <a:p>
            <a:pPr fontAlgn="auto">
              <a:spcAft>
                <a:spcPts val="0"/>
              </a:spcAft>
              <a:buFont typeface="Arial" panose="020B0604020202020204" pitchFamily="34" charset="0"/>
              <a:buChar char="•"/>
              <a:defRPr/>
            </a:pPr>
            <a:endParaRPr lang="it-IT" dirty="0"/>
          </a:p>
        </p:txBody>
      </p:sp>
      <p:sp>
        <p:nvSpPr>
          <p:cNvPr id="37891" name="CasellaDiTesto 7"/>
          <p:cNvSpPr txBox="1">
            <a:spLocks noChangeArrowheads="1"/>
          </p:cNvSpPr>
          <p:nvPr/>
        </p:nvSpPr>
        <p:spPr bwMode="auto">
          <a:xfrm>
            <a:off x="420688" y="3265488"/>
            <a:ext cx="4348162" cy="3324225"/>
          </a:xfrm>
          <a:prstGeom prst="rect">
            <a:avLst/>
          </a:prstGeom>
          <a:noFill/>
          <a:ln w="9525">
            <a:noFill/>
            <a:miter lim="800000"/>
            <a:headEnd/>
            <a:tailEnd/>
          </a:ln>
        </p:spPr>
        <p:txBody>
          <a:bodyPr>
            <a:spAutoFit/>
          </a:bodyPr>
          <a:lstStyle/>
          <a:p>
            <a:r>
              <a:rPr lang="it-IT">
                <a:latin typeface="Calibri" pitchFamily="34" charset="0"/>
              </a:rPr>
              <a:t>IMMOBILI DETENUTI  N. 56</a:t>
            </a:r>
          </a:p>
          <a:p>
            <a:endParaRPr lang="it-IT">
              <a:latin typeface="Calibri" pitchFamily="34" charset="0"/>
            </a:endParaRPr>
          </a:p>
          <a:p>
            <a:pPr>
              <a:buFont typeface="Wingdings" pitchFamily="2" charset="2"/>
              <a:buChar char="ü"/>
            </a:pPr>
            <a:r>
              <a:rPr lang="it-IT">
                <a:latin typeface="Calibri" pitchFamily="34" charset="0"/>
              </a:rPr>
              <a:t>  uso governativo n.43</a:t>
            </a:r>
          </a:p>
          <a:p>
            <a:pPr>
              <a:buFont typeface="Wingdings" pitchFamily="2" charset="2"/>
              <a:buChar char="ü"/>
            </a:pPr>
            <a:r>
              <a:rPr lang="it-IT">
                <a:latin typeface="Calibri" pitchFamily="34" charset="0"/>
              </a:rPr>
              <a:t>  immobili in locazioni passiva n. 5</a:t>
            </a:r>
          </a:p>
          <a:p>
            <a:pPr>
              <a:buFont typeface="Wingdings" pitchFamily="2" charset="2"/>
              <a:buChar char="ü"/>
            </a:pPr>
            <a:r>
              <a:rPr lang="it-IT">
                <a:latin typeface="Calibri" pitchFamily="34" charset="0"/>
              </a:rPr>
              <a:t>  comodato d’uso n. 8</a:t>
            </a:r>
          </a:p>
          <a:p>
            <a:endParaRPr lang="it-IT">
              <a:latin typeface="Calibri" pitchFamily="34" charset="0"/>
            </a:endParaRPr>
          </a:p>
          <a:p>
            <a:r>
              <a:rPr lang="it-IT" sz="1400" b="1">
                <a:latin typeface="Calibri" pitchFamily="34" charset="0"/>
              </a:rPr>
              <a:t>RISPARMIO RIDUZIONE 15%   € 42.541,55</a:t>
            </a:r>
          </a:p>
          <a:p>
            <a:endParaRPr lang="it-IT" sz="1400" b="1">
              <a:latin typeface="Calibri" pitchFamily="34" charset="0"/>
            </a:endParaRPr>
          </a:p>
          <a:p>
            <a:r>
              <a:rPr lang="it-IT" sz="1400" b="1">
                <a:latin typeface="Calibri" pitchFamily="34" charset="0"/>
              </a:rPr>
              <a:t>TOTALE IMPORTO PAGATO ALL’ ATTUALITA’ € 241.068,72</a:t>
            </a:r>
          </a:p>
          <a:p>
            <a:endParaRPr lang="it-IT" sz="1400" b="1">
              <a:latin typeface="Calibri" pitchFamily="34" charset="0"/>
            </a:endParaRPr>
          </a:p>
          <a:p>
            <a:r>
              <a:rPr lang="it-IT" sz="1400" b="1">
                <a:latin typeface="Calibri" pitchFamily="34" charset="0"/>
              </a:rPr>
              <a:t>EDIFICI RILASCIATI  N. 1</a:t>
            </a:r>
          </a:p>
          <a:p>
            <a:r>
              <a:rPr lang="it-IT" sz="1400" b="1">
                <a:latin typeface="Calibri" pitchFamily="34" charset="0"/>
              </a:rPr>
              <a:t>RISPARMIO  € 140.000,00</a:t>
            </a:r>
            <a:endParaRPr lang="it-IT" sz="1400">
              <a:latin typeface="Calibri" pitchFamily="34" charset="0"/>
            </a:endParaRPr>
          </a:p>
          <a:p>
            <a:endParaRPr lang="it-IT" b="1">
              <a:latin typeface="Calibri" pitchFamily="34" charset="0"/>
            </a:endParaRPr>
          </a:p>
        </p:txBody>
      </p:sp>
      <p:sp>
        <p:nvSpPr>
          <p:cNvPr id="37892" name="Rettangolo 5"/>
          <p:cNvSpPr>
            <a:spLocks noChangeArrowheads="1"/>
          </p:cNvSpPr>
          <p:nvPr/>
        </p:nvSpPr>
        <p:spPr bwMode="auto">
          <a:xfrm>
            <a:off x="493713" y="255588"/>
            <a:ext cx="2312987" cy="646112"/>
          </a:xfrm>
          <a:prstGeom prst="rect">
            <a:avLst/>
          </a:prstGeom>
          <a:noFill/>
          <a:ln w="9525">
            <a:noFill/>
            <a:miter lim="800000"/>
            <a:headEnd/>
            <a:tailEnd/>
          </a:ln>
        </p:spPr>
        <p:txBody>
          <a:bodyPr>
            <a:spAutoFit/>
          </a:bodyPr>
          <a:lstStyle/>
          <a:p>
            <a:r>
              <a:rPr lang="it-IT" sz="3600" b="1">
                <a:latin typeface="Calibri" pitchFamily="34" charset="0"/>
              </a:rPr>
              <a:t>SARDEGNA</a:t>
            </a:r>
          </a:p>
        </p:txBody>
      </p:sp>
      <p:pic>
        <p:nvPicPr>
          <p:cNvPr id="37893" name="Immagine 8"/>
          <p:cNvPicPr>
            <a:picLocks noChangeAspect="1"/>
          </p:cNvPicPr>
          <p:nvPr/>
        </p:nvPicPr>
        <p:blipFill>
          <a:blip r:embed="rId2" cstate="print"/>
          <a:srcRect/>
          <a:stretch>
            <a:fillRect/>
          </a:stretch>
        </p:blipFill>
        <p:spPr bwMode="auto">
          <a:xfrm>
            <a:off x="457200" y="806450"/>
            <a:ext cx="2106613" cy="240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2750" y="328613"/>
            <a:ext cx="4006850" cy="801687"/>
          </a:xfrm>
        </p:spPr>
        <p:txBody>
          <a:bodyPr rtlCol="0">
            <a:normAutofit fontScale="90000"/>
          </a:bodyPr>
          <a:lstStyle/>
          <a:p>
            <a:pPr fontAlgn="auto">
              <a:spcAft>
                <a:spcPts val="0"/>
              </a:spcAft>
              <a:defRPr/>
            </a:pPr>
            <a:r>
              <a:rPr lang="it-IT" b="1" dirty="0" smtClean="0"/>
              <a:t/>
            </a:r>
            <a:br>
              <a:rPr lang="it-IT" b="1" dirty="0" smtClean="0"/>
            </a:br>
            <a:r>
              <a:rPr lang="it-IT" dirty="0" smtClean="0"/>
              <a:t/>
            </a:r>
            <a:br>
              <a:rPr lang="it-IT" dirty="0" smtClean="0"/>
            </a:br>
            <a:endParaRPr lang="it-IT" sz="2800" b="1" dirty="0"/>
          </a:p>
        </p:txBody>
      </p:sp>
      <p:sp>
        <p:nvSpPr>
          <p:cNvPr id="7" name="Segnaposto contenuto 6"/>
          <p:cNvSpPr>
            <a:spLocks noGrp="1"/>
          </p:cNvSpPr>
          <p:nvPr>
            <p:ph sz="half" idx="2"/>
          </p:nvPr>
        </p:nvSpPr>
        <p:spPr>
          <a:xfrm>
            <a:off x="4930775" y="368300"/>
            <a:ext cx="7091363" cy="6211888"/>
          </a:xfrm>
        </p:spPr>
        <p:txBody>
          <a:bodyPr rtlCol="0">
            <a:normAutofit fontScale="77500" lnSpcReduction="20000"/>
          </a:bodyPr>
          <a:lstStyle/>
          <a:p>
            <a:pPr fontAlgn="auto">
              <a:lnSpc>
                <a:spcPct val="100000"/>
              </a:lnSpc>
              <a:spcBef>
                <a:spcPts val="0"/>
              </a:spcBef>
              <a:spcAft>
                <a:spcPts val="0"/>
              </a:spcAft>
              <a:buFont typeface="Arial" panose="020B0604020202020204" pitchFamily="34" charset="0"/>
              <a:buNone/>
              <a:defRPr/>
            </a:pPr>
            <a:r>
              <a:rPr lang="it-IT" sz="5100" dirty="0" smtClean="0"/>
              <a:t>PIANO </a:t>
            </a:r>
            <a:r>
              <a:rPr lang="it-IT" sz="5100" dirty="0" err="1" smtClean="0"/>
              <a:t>DI</a:t>
            </a:r>
            <a:r>
              <a:rPr lang="it-IT" sz="5100" dirty="0" smtClean="0"/>
              <a:t> RAZIONALIZZAZIONE</a:t>
            </a:r>
          </a:p>
          <a:p>
            <a:pPr fontAlgn="auto">
              <a:lnSpc>
                <a:spcPct val="100000"/>
              </a:lnSpc>
              <a:spcBef>
                <a:spcPts val="0"/>
              </a:spcBef>
              <a:spcAft>
                <a:spcPts val="0"/>
              </a:spcAft>
              <a:buFont typeface="Arial" panose="020B0604020202020204" pitchFamily="34" charset="0"/>
              <a:buNone/>
              <a:defRPr/>
            </a:pPr>
            <a:r>
              <a:rPr lang="it-IT" sz="2600" dirty="0" smtClean="0"/>
              <a:t>IMPORTO RISPARMIO DISMISSIONI € 73.641,41</a:t>
            </a:r>
          </a:p>
          <a:p>
            <a:pPr fontAlgn="auto">
              <a:lnSpc>
                <a:spcPct val="100000"/>
              </a:lnSpc>
              <a:spcBef>
                <a:spcPts val="0"/>
              </a:spcBef>
              <a:spcAft>
                <a:spcPts val="0"/>
              </a:spcAft>
              <a:buFont typeface="Arial" panose="020B0604020202020204" pitchFamily="34" charset="0"/>
              <a:buNone/>
              <a:defRPr/>
            </a:pPr>
            <a:endParaRPr lang="it-IT" sz="1800" b="1" dirty="0" smtClean="0"/>
          </a:p>
          <a:p>
            <a:pPr fontAlgn="auto">
              <a:lnSpc>
                <a:spcPct val="100000"/>
              </a:lnSpc>
              <a:spcBef>
                <a:spcPts val="0"/>
              </a:spcBef>
              <a:spcAft>
                <a:spcPts val="0"/>
              </a:spcAft>
              <a:buFont typeface="Arial" panose="020B0604020202020204" pitchFamily="34" charset="0"/>
              <a:buNone/>
              <a:defRPr/>
            </a:pPr>
            <a:endParaRPr lang="it-IT" sz="4500" b="1" dirty="0" smtClean="0"/>
          </a:p>
          <a:p>
            <a:pPr fontAlgn="auto">
              <a:lnSpc>
                <a:spcPct val="100000"/>
              </a:lnSpc>
              <a:spcBef>
                <a:spcPts val="0"/>
              </a:spcBef>
              <a:spcAft>
                <a:spcPts val="0"/>
              </a:spcAft>
              <a:buFont typeface="Arial" panose="020B0604020202020204" pitchFamily="34" charset="0"/>
              <a:buNone/>
              <a:defRPr/>
            </a:pPr>
            <a:endParaRPr lang="it-IT" sz="7200" b="1" dirty="0" smtClean="0"/>
          </a:p>
          <a:p>
            <a:pPr fontAlgn="auto">
              <a:lnSpc>
                <a:spcPct val="100000"/>
              </a:lnSpc>
              <a:spcBef>
                <a:spcPts val="0"/>
              </a:spcBef>
              <a:spcAft>
                <a:spcPts val="0"/>
              </a:spcAft>
              <a:buFont typeface="Arial" panose="020B0604020202020204" pitchFamily="34" charset="0"/>
              <a:buNone/>
              <a:defRPr/>
            </a:pPr>
            <a:r>
              <a:rPr lang="it-IT" sz="2300" b="1" dirty="0" smtClean="0"/>
              <a:t>DIREZIONE GENERALE PER GLI ARCHIVI  </a:t>
            </a:r>
            <a:r>
              <a:rPr lang="it-IT" sz="3800" dirty="0" smtClean="0"/>
              <a:t> </a:t>
            </a:r>
          </a:p>
          <a:p>
            <a:pPr fontAlgn="auto">
              <a:lnSpc>
                <a:spcPct val="100000"/>
              </a:lnSpc>
              <a:spcBef>
                <a:spcPts val="0"/>
              </a:spcBef>
              <a:spcAft>
                <a:spcPts val="0"/>
              </a:spcAft>
              <a:buFont typeface="Arial" panose="020B0604020202020204" pitchFamily="34" charset="0"/>
              <a:buNone/>
              <a:defRPr/>
            </a:pPr>
            <a:r>
              <a:rPr lang="it-IT" sz="800" b="1" dirty="0" smtClean="0"/>
              <a:t>    </a:t>
            </a:r>
            <a:endParaRPr lang="it-IT" sz="1600" dirty="0" smtClean="0"/>
          </a:p>
          <a:p>
            <a:pPr fontAlgn="auto">
              <a:spcAft>
                <a:spcPts val="0"/>
              </a:spcAft>
              <a:buFont typeface="Arial" panose="020B0604020202020204" pitchFamily="34" charset="0"/>
              <a:buChar char="•"/>
              <a:defRPr/>
            </a:pPr>
            <a:r>
              <a:rPr lang="it-IT" sz="1900" u="sng" dirty="0" smtClean="0"/>
              <a:t>S.A. Sicilia</a:t>
            </a:r>
            <a:r>
              <a:rPr lang="it-IT" sz="1900" dirty="0" smtClean="0"/>
              <a:t>: la Soprintendenza Archivistica sarà trasferita presso la sede della “</a:t>
            </a:r>
            <a:r>
              <a:rPr lang="it-IT" sz="1900" dirty="0" err="1" smtClean="0"/>
              <a:t>Gancia</a:t>
            </a:r>
            <a:r>
              <a:rPr lang="it-IT" sz="1900" dirty="0" smtClean="0"/>
              <a:t>” già in uso governativo all’Archivio di Stato di Palermo (fondi già assegnati sulla base della variazione di bilancio). </a:t>
            </a:r>
          </a:p>
          <a:p>
            <a:pPr fontAlgn="auto">
              <a:spcAft>
                <a:spcPts val="0"/>
              </a:spcAft>
              <a:buFont typeface="Arial" panose="020B0604020202020204" pitchFamily="34" charset="0"/>
              <a:buNone/>
              <a:defRPr/>
            </a:pPr>
            <a:r>
              <a:rPr lang="it-IT" sz="1900" b="1" dirty="0" smtClean="0"/>
              <a:t>Risparmio  € 46.641,45</a:t>
            </a:r>
            <a:endParaRPr lang="it-IT" sz="1900" dirty="0" smtClean="0"/>
          </a:p>
          <a:p>
            <a:pPr fontAlgn="auto">
              <a:spcAft>
                <a:spcPts val="0"/>
              </a:spcAft>
              <a:buFont typeface="Arial" panose="020B0604020202020204" pitchFamily="34" charset="0"/>
              <a:buNone/>
              <a:defRPr/>
            </a:pPr>
            <a:r>
              <a:rPr lang="it-IT" sz="1900" dirty="0" smtClean="0"/>
              <a:t> </a:t>
            </a:r>
          </a:p>
          <a:p>
            <a:pPr fontAlgn="auto">
              <a:spcAft>
                <a:spcPts val="0"/>
              </a:spcAft>
              <a:buFont typeface="Arial" panose="020B0604020202020204" pitchFamily="34" charset="0"/>
              <a:buChar char="•"/>
              <a:defRPr/>
            </a:pPr>
            <a:r>
              <a:rPr lang="it-IT" sz="1900" u="sng" dirty="0" smtClean="0"/>
              <a:t>A.S. Catania</a:t>
            </a:r>
            <a:r>
              <a:rPr lang="it-IT" sz="1900" dirty="0" smtClean="0"/>
              <a:t>: si propone una riduzione del 35% della documentazione conservata nel deposito temporaneo, con proporzionale riduzione del costo di locazione.</a:t>
            </a:r>
          </a:p>
          <a:p>
            <a:pPr fontAlgn="auto">
              <a:spcAft>
                <a:spcPts val="0"/>
              </a:spcAft>
              <a:buFont typeface="Arial" panose="020B0604020202020204" pitchFamily="34" charset="0"/>
              <a:buNone/>
              <a:defRPr/>
            </a:pPr>
            <a:r>
              <a:rPr lang="it-IT" sz="1900" b="1" dirty="0" smtClean="0"/>
              <a:t>Risparmio  € 27.000,00</a:t>
            </a:r>
            <a:endParaRPr lang="it-IT" sz="1900" dirty="0" smtClean="0"/>
          </a:p>
          <a:p>
            <a:pPr fontAlgn="auto">
              <a:spcAft>
                <a:spcPts val="0"/>
              </a:spcAft>
              <a:buFont typeface="Arial" panose="020B0604020202020204" pitchFamily="34" charset="0"/>
              <a:buNone/>
              <a:defRPr/>
            </a:pPr>
            <a:endParaRPr lang="it-IT" sz="5600" dirty="0" smtClean="0"/>
          </a:p>
          <a:p>
            <a:pPr fontAlgn="auto">
              <a:spcAft>
                <a:spcPts val="0"/>
              </a:spcAft>
              <a:buFont typeface="Arial" panose="020B0604020202020204" pitchFamily="34" charset="0"/>
              <a:buNone/>
              <a:defRPr/>
            </a:pPr>
            <a:r>
              <a:rPr lang="it-IT" sz="3500" b="1" dirty="0" smtClean="0"/>
              <a:t> </a:t>
            </a:r>
            <a:endParaRPr lang="it-IT" sz="3500" dirty="0" smtClean="0"/>
          </a:p>
          <a:p>
            <a:pPr fontAlgn="auto">
              <a:spcAft>
                <a:spcPts val="0"/>
              </a:spcAft>
              <a:buFont typeface="Arial" panose="020B0604020202020204" pitchFamily="34" charset="0"/>
              <a:buNone/>
              <a:defRPr/>
            </a:pPr>
            <a:r>
              <a:rPr lang="it-IT" sz="3500" b="1" dirty="0" smtClean="0"/>
              <a:t> </a:t>
            </a:r>
            <a:endParaRPr lang="it-IT" sz="3500" dirty="0" smtClean="0"/>
          </a:p>
          <a:p>
            <a:pPr fontAlgn="auto">
              <a:spcAft>
                <a:spcPts val="0"/>
              </a:spcAft>
              <a:buFont typeface="Arial" panose="020B0604020202020204" pitchFamily="34" charset="0"/>
              <a:buNone/>
              <a:defRPr/>
            </a:pPr>
            <a:r>
              <a:rPr lang="it-IT" sz="1600" dirty="0" smtClean="0"/>
              <a:t>			</a:t>
            </a:r>
          </a:p>
          <a:p>
            <a:pPr fontAlgn="auto">
              <a:lnSpc>
                <a:spcPct val="100000"/>
              </a:lnSpc>
              <a:spcBef>
                <a:spcPts val="0"/>
              </a:spcBef>
              <a:spcAft>
                <a:spcPts val="0"/>
              </a:spcAft>
              <a:buFont typeface="Arial" panose="020B0604020202020204" pitchFamily="34" charset="0"/>
              <a:buNone/>
              <a:defRPr/>
            </a:pPr>
            <a:endParaRPr lang="it-IT" sz="1600" dirty="0" smtClean="0"/>
          </a:p>
          <a:p>
            <a:pPr fontAlgn="auto">
              <a:spcAft>
                <a:spcPts val="0"/>
              </a:spcAft>
              <a:buFont typeface="Arial" panose="020B0604020202020204" pitchFamily="34" charset="0"/>
              <a:buChar char="•"/>
              <a:defRPr/>
            </a:pPr>
            <a:endParaRPr lang="it-IT" dirty="0"/>
          </a:p>
        </p:txBody>
      </p:sp>
      <p:sp>
        <p:nvSpPr>
          <p:cNvPr id="38915" name="CasellaDiTesto 7"/>
          <p:cNvSpPr txBox="1">
            <a:spLocks noChangeArrowheads="1"/>
          </p:cNvSpPr>
          <p:nvPr/>
        </p:nvSpPr>
        <p:spPr bwMode="auto">
          <a:xfrm>
            <a:off x="420688" y="3265488"/>
            <a:ext cx="4348162" cy="3602037"/>
          </a:xfrm>
          <a:prstGeom prst="rect">
            <a:avLst/>
          </a:prstGeom>
          <a:noFill/>
          <a:ln w="9525">
            <a:noFill/>
            <a:miter lim="800000"/>
            <a:headEnd/>
            <a:tailEnd/>
          </a:ln>
        </p:spPr>
        <p:txBody>
          <a:bodyPr>
            <a:spAutoFit/>
          </a:bodyPr>
          <a:lstStyle/>
          <a:p>
            <a:r>
              <a:rPr lang="it-IT">
                <a:latin typeface="Calibri" pitchFamily="34" charset="0"/>
              </a:rPr>
              <a:t>IMMOBILI DETENUTI  N. 21</a:t>
            </a:r>
          </a:p>
          <a:p>
            <a:endParaRPr lang="it-IT">
              <a:latin typeface="Calibri" pitchFamily="34" charset="0"/>
            </a:endParaRPr>
          </a:p>
          <a:p>
            <a:pPr>
              <a:buFont typeface="Wingdings" pitchFamily="2" charset="2"/>
              <a:buChar char="ü"/>
            </a:pPr>
            <a:r>
              <a:rPr lang="it-IT">
                <a:latin typeface="Calibri" pitchFamily="34" charset="0"/>
              </a:rPr>
              <a:t>  uso governativo n.4</a:t>
            </a:r>
          </a:p>
          <a:p>
            <a:pPr>
              <a:buFont typeface="Wingdings" pitchFamily="2" charset="2"/>
              <a:buChar char="ü"/>
            </a:pPr>
            <a:r>
              <a:rPr lang="it-IT">
                <a:latin typeface="Calibri" pitchFamily="34" charset="0"/>
              </a:rPr>
              <a:t>  immobili in locazioni passiva n. 14</a:t>
            </a:r>
          </a:p>
          <a:p>
            <a:pPr>
              <a:buFont typeface="Wingdings" pitchFamily="2" charset="2"/>
              <a:buChar char="ü"/>
            </a:pPr>
            <a:r>
              <a:rPr lang="it-IT">
                <a:latin typeface="Calibri" pitchFamily="34" charset="0"/>
              </a:rPr>
              <a:t>Comodato d’uso n.2</a:t>
            </a:r>
          </a:p>
          <a:p>
            <a:pPr>
              <a:buFont typeface="Wingdings" pitchFamily="2" charset="2"/>
              <a:buChar char="ü"/>
            </a:pPr>
            <a:r>
              <a:rPr lang="it-IT">
                <a:latin typeface="Calibri" pitchFamily="34" charset="0"/>
              </a:rPr>
              <a:t>Outsourcing n. 1</a:t>
            </a:r>
          </a:p>
          <a:p>
            <a:endParaRPr lang="it-IT">
              <a:latin typeface="Calibri" pitchFamily="34" charset="0"/>
            </a:endParaRPr>
          </a:p>
          <a:p>
            <a:r>
              <a:rPr lang="it-IT" sz="1400" b="1">
                <a:latin typeface="Calibri" pitchFamily="34" charset="0"/>
              </a:rPr>
              <a:t>RISPARMIO RIDUZIONE 15%   € 139.473,68</a:t>
            </a:r>
          </a:p>
          <a:p>
            <a:endParaRPr lang="it-IT" sz="1400" b="1">
              <a:latin typeface="Calibri" pitchFamily="34" charset="0"/>
            </a:endParaRPr>
          </a:p>
          <a:p>
            <a:r>
              <a:rPr lang="it-IT" sz="1400" b="1">
                <a:latin typeface="Calibri" pitchFamily="34" charset="0"/>
              </a:rPr>
              <a:t>TOTALE IMPORTO PAGATO ALL’ ATTUALITA’ € 885.354,44</a:t>
            </a:r>
          </a:p>
          <a:p>
            <a:endParaRPr lang="it-IT" sz="1400" b="1">
              <a:latin typeface="Calibri" pitchFamily="34" charset="0"/>
            </a:endParaRPr>
          </a:p>
          <a:p>
            <a:r>
              <a:rPr lang="it-IT" sz="1400" b="1">
                <a:latin typeface="Calibri" pitchFamily="34" charset="0"/>
              </a:rPr>
              <a:t>EDIFICI RILASCIATI  N. 1</a:t>
            </a:r>
          </a:p>
          <a:p>
            <a:r>
              <a:rPr lang="it-IT" sz="1400" b="1">
                <a:latin typeface="Calibri" pitchFamily="34" charset="0"/>
              </a:rPr>
              <a:t>RISPARMIO  € 58.606,58</a:t>
            </a:r>
            <a:endParaRPr lang="it-IT" sz="1400">
              <a:latin typeface="Calibri" pitchFamily="34" charset="0"/>
            </a:endParaRPr>
          </a:p>
          <a:p>
            <a:endParaRPr lang="it-IT" b="1">
              <a:latin typeface="Calibri" pitchFamily="34" charset="0"/>
            </a:endParaRPr>
          </a:p>
        </p:txBody>
      </p:sp>
      <p:sp>
        <p:nvSpPr>
          <p:cNvPr id="38916" name="Rettangolo 5"/>
          <p:cNvSpPr>
            <a:spLocks noChangeArrowheads="1"/>
          </p:cNvSpPr>
          <p:nvPr/>
        </p:nvSpPr>
        <p:spPr bwMode="auto">
          <a:xfrm>
            <a:off x="493713" y="255588"/>
            <a:ext cx="2312987" cy="646112"/>
          </a:xfrm>
          <a:prstGeom prst="rect">
            <a:avLst/>
          </a:prstGeom>
          <a:noFill/>
          <a:ln w="9525">
            <a:noFill/>
            <a:miter lim="800000"/>
            <a:headEnd/>
            <a:tailEnd/>
          </a:ln>
        </p:spPr>
        <p:txBody>
          <a:bodyPr>
            <a:spAutoFit/>
          </a:bodyPr>
          <a:lstStyle/>
          <a:p>
            <a:r>
              <a:rPr lang="it-IT" sz="3600" b="1">
                <a:latin typeface="Calibri" pitchFamily="34" charset="0"/>
              </a:rPr>
              <a:t>SICILIA</a:t>
            </a:r>
          </a:p>
        </p:txBody>
      </p:sp>
      <p:pic>
        <p:nvPicPr>
          <p:cNvPr id="38917" name="Immagine 9"/>
          <p:cNvPicPr>
            <a:picLocks noChangeAspect="1"/>
          </p:cNvPicPr>
          <p:nvPr/>
        </p:nvPicPr>
        <p:blipFill>
          <a:blip r:embed="rId2" cstate="print"/>
          <a:srcRect/>
          <a:stretch>
            <a:fillRect/>
          </a:stretch>
        </p:blipFill>
        <p:spPr bwMode="auto">
          <a:xfrm>
            <a:off x="430213" y="771525"/>
            <a:ext cx="2187575" cy="249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2750" y="328613"/>
            <a:ext cx="4006850" cy="801687"/>
          </a:xfrm>
        </p:spPr>
        <p:txBody>
          <a:bodyPr rtlCol="0">
            <a:normAutofit fontScale="90000"/>
          </a:bodyPr>
          <a:lstStyle/>
          <a:p>
            <a:pPr fontAlgn="auto">
              <a:spcAft>
                <a:spcPts val="0"/>
              </a:spcAft>
              <a:defRPr/>
            </a:pPr>
            <a:r>
              <a:rPr lang="it-IT" b="1" dirty="0" smtClean="0"/>
              <a:t/>
            </a:r>
            <a:br>
              <a:rPr lang="it-IT" b="1" dirty="0" smtClean="0"/>
            </a:br>
            <a:r>
              <a:rPr lang="it-IT" dirty="0" smtClean="0"/>
              <a:t/>
            </a:r>
            <a:br>
              <a:rPr lang="it-IT" dirty="0" smtClean="0"/>
            </a:br>
            <a:endParaRPr lang="it-IT" sz="2800" b="1" dirty="0"/>
          </a:p>
        </p:txBody>
      </p:sp>
      <p:sp>
        <p:nvSpPr>
          <p:cNvPr id="39938" name="Segnaposto contenuto 6"/>
          <p:cNvSpPr>
            <a:spLocks noGrp="1"/>
          </p:cNvSpPr>
          <p:nvPr>
            <p:ph sz="half" idx="2"/>
          </p:nvPr>
        </p:nvSpPr>
        <p:spPr>
          <a:xfrm>
            <a:off x="4930775" y="368300"/>
            <a:ext cx="7091363" cy="6211888"/>
          </a:xfrm>
        </p:spPr>
        <p:txBody>
          <a:bodyPr/>
          <a:lstStyle/>
          <a:p>
            <a:pPr>
              <a:lnSpc>
                <a:spcPct val="100000"/>
              </a:lnSpc>
              <a:spcBef>
                <a:spcPct val="0"/>
              </a:spcBef>
              <a:buFont typeface="Arial" charset="0"/>
              <a:buNone/>
            </a:pPr>
            <a:r>
              <a:rPr lang="it-IT" sz="3500" smtClean="0"/>
              <a:t>PIANO DI RAZIONALIZZAZIONE</a:t>
            </a:r>
          </a:p>
          <a:p>
            <a:pPr>
              <a:lnSpc>
                <a:spcPct val="100000"/>
              </a:lnSpc>
              <a:spcBef>
                <a:spcPct val="0"/>
              </a:spcBef>
              <a:buFont typeface="Arial" charset="0"/>
              <a:buNone/>
            </a:pPr>
            <a:r>
              <a:rPr lang="it-IT" sz="1800" smtClean="0"/>
              <a:t>IMPORTO RISPARMIO DISMISSIONI € 182.359,85</a:t>
            </a:r>
          </a:p>
          <a:p>
            <a:pPr>
              <a:lnSpc>
                <a:spcPct val="100000"/>
              </a:lnSpc>
              <a:spcBef>
                <a:spcPct val="0"/>
              </a:spcBef>
              <a:buFont typeface="Arial" charset="0"/>
              <a:buNone/>
            </a:pPr>
            <a:endParaRPr lang="it-IT" sz="1800" b="1" smtClean="0"/>
          </a:p>
          <a:p>
            <a:pPr>
              <a:lnSpc>
                <a:spcPct val="100000"/>
              </a:lnSpc>
              <a:spcBef>
                <a:spcPct val="0"/>
              </a:spcBef>
              <a:buFont typeface="Arial" charset="0"/>
              <a:buNone/>
            </a:pPr>
            <a:endParaRPr lang="it-IT" sz="1600" b="1" smtClean="0"/>
          </a:p>
          <a:p>
            <a:pPr>
              <a:lnSpc>
                <a:spcPct val="100000"/>
              </a:lnSpc>
              <a:spcBef>
                <a:spcPct val="0"/>
              </a:spcBef>
              <a:buFont typeface="Arial" charset="0"/>
              <a:buNone/>
            </a:pPr>
            <a:r>
              <a:rPr lang="it-IT" sz="800" b="1" smtClean="0"/>
              <a:t> </a:t>
            </a:r>
            <a:endParaRPr lang="it-IT" sz="1600" smtClean="0"/>
          </a:p>
          <a:p>
            <a:pPr>
              <a:buFont typeface="Arial" charset="0"/>
              <a:buNone/>
            </a:pPr>
            <a:r>
              <a:rPr lang="it-IT" sz="1800" b="1" smtClean="0"/>
              <a:t>DIREZIONE REGIONALE PER I BENI CULTURALI E PAESAGGISTICI</a:t>
            </a:r>
            <a:endParaRPr lang="it-IT" sz="1800" smtClean="0"/>
          </a:p>
          <a:p>
            <a:r>
              <a:rPr lang="it-IT" sz="1600" u="sng" smtClean="0"/>
              <a:t>Centro di restauro della SBA della Toscana  - Deposito della Biblioteca Marucelliana: </a:t>
            </a:r>
            <a:r>
              <a:rPr lang="it-IT" sz="1600" smtClean="0"/>
              <a:t>queste due sedi potrebbero essere ospitate in Palazzo Buontalenti a Firenze, in cui si prevede la  realizzazione di un centro polifunzionale.</a:t>
            </a:r>
          </a:p>
          <a:p>
            <a:pPr>
              <a:buFont typeface="Arial" charset="0"/>
              <a:buNone/>
            </a:pPr>
            <a:r>
              <a:rPr lang="it-IT" sz="1600" b="1" smtClean="0"/>
              <a:t>Risparmio € 182.359,85</a:t>
            </a:r>
            <a:endParaRPr lang="it-IT" sz="1600" smtClean="0"/>
          </a:p>
          <a:p>
            <a:pPr>
              <a:buFont typeface="Arial" charset="0"/>
              <a:buNone/>
            </a:pPr>
            <a:r>
              <a:rPr lang="it-IT" sz="1600" smtClean="0"/>
              <a:t> </a:t>
            </a:r>
          </a:p>
          <a:p>
            <a:pPr>
              <a:buFont typeface="Arial" charset="0"/>
              <a:buNone/>
            </a:pPr>
            <a:r>
              <a:rPr lang="it-IT" sz="1800" smtClean="0"/>
              <a:t> </a:t>
            </a:r>
          </a:p>
          <a:p>
            <a:pPr>
              <a:buFont typeface="Arial" charset="0"/>
              <a:buNone/>
            </a:pPr>
            <a:r>
              <a:rPr lang="it-IT" sz="1800" b="1" smtClean="0"/>
              <a:t> </a:t>
            </a:r>
            <a:endParaRPr lang="it-IT" sz="1800" smtClean="0"/>
          </a:p>
          <a:p>
            <a:pPr>
              <a:buFont typeface="Arial" charset="0"/>
              <a:buNone/>
            </a:pPr>
            <a:endParaRPr lang="it-IT" sz="3500" smtClean="0"/>
          </a:p>
          <a:p>
            <a:pPr>
              <a:buFont typeface="Arial" charset="0"/>
              <a:buNone/>
            </a:pPr>
            <a:r>
              <a:rPr lang="it-IT" sz="3500" b="1" smtClean="0"/>
              <a:t> </a:t>
            </a:r>
            <a:endParaRPr lang="it-IT" sz="3500" smtClean="0"/>
          </a:p>
          <a:p>
            <a:pPr>
              <a:buFont typeface="Arial" charset="0"/>
              <a:buNone/>
            </a:pPr>
            <a:r>
              <a:rPr lang="it-IT" sz="1600" smtClean="0"/>
              <a:t>			</a:t>
            </a:r>
          </a:p>
          <a:p>
            <a:pPr>
              <a:lnSpc>
                <a:spcPct val="100000"/>
              </a:lnSpc>
              <a:spcBef>
                <a:spcPct val="0"/>
              </a:spcBef>
              <a:buFont typeface="Arial" charset="0"/>
              <a:buNone/>
            </a:pPr>
            <a:endParaRPr lang="it-IT" sz="1600" smtClean="0"/>
          </a:p>
          <a:p>
            <a:endParaRPr lang="it-IT" smtClean="0"/>
          </a:p>
        </p:txBody>
      </p:sp>
      <p:sp>
        <p:nvSpPr>
          <p:cNvPr id="39939" name="CasellaDiTesto 7"/>
          <p:cNvSpPr txBox="1">
            <a:spLocks noChangeArrowheads="1"/>
          </p:cNvSpPr>
          <p:nvPr/>
        </p:nvSpPr>
        <p:spPr bwMode="auto">
          <a:xfrm>
            <a:off x="420688" y="3265488"/>
            <a:ext cx="4348162" cy="3324225"/>
          </a:xfrm>
          <a:prstGeom prst="rect">
            <a:avLst/>
          </a:prstGeom>
          <a:noFill/>
          <a:ln w="9525">
            <a:noFill/>
            <a:miter lim="800000"/>
            <a:headEnd/>
            <a:tailEnd/>
          </a:ln>
        </p:spPr>
        <p:txBody>
          <a:bodyPr>
            <a:spAutoFit/>
          </a:bodyPr>
          <a:lstStyle/>
          <a:p>
            <a:r>
              <a:rPr lang="it-IT">
                <a:latin typeface="Calibri" pitchFamily="34" charset="0"/>
              </a:rPr>
              <a:t>IMMOBILI DETENUTI  N. 170</a:t>
            </a:r>
          </a:p>
          <a:p>
            <a:endParaRPr lang="it-IT">
              <a:latin typeface="Calibri" pitchFamily="34" charset="0"/>
            </a:endParaRPr>
          </a:p>
          <a:p>
            <a:pPr>
              <a:buFont typeface="Wingdings" pitchFamily="2" charset="2"/>
              <a:buChar char="ü"/>
            </a:pPr>
            <a:r>
              <a:rPr lang="it-IT">
                <a:latin typeface="Calibri" pitchFamily="34" charset="0"/>
              </a:rPr>
              <a:t>  uso governativo n.160</a:t>
            </a:r>
          </a:p>
          <a:p>
            <a:pPr>
              <a:buFont typeface="Wingdings" pitchFamily="2" charset="2"/>
              <a:buChar char="ü"/>
            </a:pPr>
            <a:r>
              <a:rPr lang="it-IT">
                <a:latin typeface="Calibri" pitchFamily="34" charset="0"/>
              </a:rPr>
              <a:t>  immobili in locazioni passiva n.9 </a:t>
            </a:r>
          </a:p>
          <a:p>
            <a:pPr>
              <a:buFont typeface="Wingdings" pitchFamily="2" charset="2"/>
              <a:buChar char="ü"/>
            </a:pPr>
            <a:r>
              <a:rPr lang="it-IT">
                <a:latin typeface="Calibri" pitchFamily="34" charset="0"/>
              </a:rPr>
              <a:t>Comodato d’uso n.1</a:t>
            </a:r>
          </a:p>
          <a:p>
            <a:endParaRPr lang="it-IT">
              <a:latin typeface="Calibri" pitchFamily="34" charset="0"/>
            </a:endParaRPr>
          </a:p>
          <a:p>
            <a:r>
              <a:rPr lang="it-IT" sz="1400" b="1">
                <a:latin typeface="Calibri" pitchFamily="34" charset="0"/>
              </a:rPr>
              <a:t>RISPARMIO RIDUZIONE 15%   € 78.870,64</a:t>
            </a:r>
          </a:p>
          <a:p>
            <a:endParaRPr lang="it-IT" sz="1400" b="1">
              <a:latin typeface="Calibri" pitchFamily="34" charset="0"/>
            </a:endParaRPr>
          </a:p>
          <a:p>
            <a:r>
              <a:rPr lang="it-IT" sz="1400" b="1">
                <a:latin typeface="Calibri" pitchFamily="34" charset="0"/>
              </a:rPr>
              <a:t>TOTALE IMPORTO PAGATO ALL’ ATTUALITA’ € 448.613,96</a:t>
            </a:r>
          </a:p>
          <a:p>
            <a:endParaRPr lang="it-IT" sz="1400" b="1">
              <a:latin typeface="Calibri" pitchFamily="34" charset="0"/>
            </a:endParaRPr>
          </a:p>
          <a:p>
            <a:r>
              <a:rPr lang="it-IT" sz="1400" b="1">
                <a:latin typeface="Calibri" pitchFamily="34" charset="0"/>
              </a:rPr>
              <a:t>EDIFICI RILASCIATI  N. 0</a:t>
            </a:r>
          </a:p>
          <a:p>
            <a:r>
              <a:rPr lang="it-IT" sz="1400" b="1">
                <a:latin typeface="Calibri" pitchFamily="34" charset="0"/>
              </a:rPr>
              <a:t>RISPARMIO  € 0</a:t>
            </a:r>
            <a:endParaRPr lang="it-IT" sz="1400">
              <a:latin typeface="Calibri" pitchFamily="34" charset="0"/>
            </a:endParaRPr>
          </a:p>
          <a:p>
            <a:endParaRPr lang="it-IT" b="1">
              <a:latin typeface="Calibri" pitchFamily="34" charset="0"/>
            </a:endParaRPr>
          </a:p>
        </p:txBody>
      </p:sp>
      <p:sp>
        <p:nvSpPr>
          <p:cNvPr id="39940" name="Rettangolo 5"/>
          <p:cNvSpPr>
            <a:spLocks noChangeArrowheads="1"/>
          </p:cNvSpPr>
          <p:nvPr/>
        </p:nvSpPr>
        <p:spPr bwMode="auto">
          <a:xfrm>
            <a:off x="493713" y="255588"/>
            <a:ext cx="2312987" cy="646112"/>
          </a:xfrm>
          <a:prstGeom prst="rect">
            <a:avLst/>
          </a:prstGeom>
          <a:noFill/>
          <a:ln w="9525">
            <a:noFill/>
            <a:miter lim="800000"/>
            <a:headEnd/>
            <a:tailEnd/>
          </a:ln>
        </p:spPr>
        <p:txBody>
          <a:bodyPr>
            <a:spAutoFit/>
          </a:bodyPr>
          <a:lstStyle/>
          <a:p>
            <a:r>
              <a:rPr lang="it-IT" sz="3600" b="1">
                <a:latin typeface="Calibri" pitchFamily="34" charset="0"/>
              </a:rPr>
              <a:t>TOSCANA</a:t>
            </a:r>
          </a:p>
        </p:txBody>
      </p:sp>
      <p:pic>
        <p:nvPicPr>
          <p:cNvPr id="39941" name="Immagine 8"/>
          <p:cNvPicPr>
            <a:picLocks noChangeAspect="1"/>
          </p:cNvPicPr>
          <p:nvPr/>
        </p:nvPicPr>
        <p:blipFill>
          <a:blip r:embed="rId2" cstate="print"/>
          <a:srcRect/>
          <a:stretch>
            <a:fillRect/>
          </a:stretch>
        </p:blipFill>
        <p:spPr bwMode="auto">
          <a:xfrm>
            <a:off x="779463" y="842963"/>
            <a:ext cx="2170112" cy="247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2750" y="328613"/>
            <a:ext cx="4006850" cy="801687"/>
          </a:xfrm>
        </p:spPr>
        <p:txBody>
          <a:bodyPr rtlCol="0">
            <a:normAutofit fontScale="90000"/>
          </a:bodyPr>
          <a:lstStyle/>
          <a:p>
            <a:pPr fontAlgn="auto">
              <a:spcAft>
                <a:spcPts val="0"/>
              </a:spcAft>
              <a:defRPr/>
            </a:pPr>
            <a:r>
              <a:rPr lang="it-IT" b="1" dirty="0" smtClean="0"/>
              <a:t/>
            </a:r>
            <a:br>
              <a:rPr lang="it-IT" b="1" dirty="0" smtClean="0"/>
            </a:br>
            <a:r>
              <a:rPr lang="it-IT" dirty="0" smtClean="0"/>
              <a:t/>
            </a:r>
            <a:br>
              <a:rPr lang="it-IT" dirty="0" smtClean="0"/>
            </a:br>
            <a:endParaRPr lang="it-IT" sz="2800" b="1" dirty="0"/>
          </a:p>
        </p:txBody>
      </p:sp>
      <p:sp>
        <p:nvSpPr>
          <p:cNvPr id="40962" name="Segnaposto contenuto 6"/>
          <p:cNvSpPr>
            <a:spLocks noGrp="1"/>
          </p:cNvSpPr>
          <p:nvPr>
            <p:ph sz="half" idx="2"/>
          </p:nvPr>
        </p:nvSpPr>
        <p:spPr>
          <a:xfrm>
            <a:off x="5575300" y="304800"/>
            <a:ext cx="6446838" cy="6211888"/>
          </a:xfrm>
        </p:spPr>
        <p:txBody>
          <a:bodyPr/>
          <a:lstStyle/>
          <a:p>
            <a:pPr>
              <a:lnSpc>
                <a:spcPct val="100000"/>
              </a:lnSpc>
              <a:spcBef>
                <a:spcPct val="0"/>
              </a:spcBef>
              <a:buFont typeface="Arial" charset="0"/>
              <a:buNone/>
            </a:pPr>
            <a:r>
              <a:rPr lang="it-IT" sz="3500" smtClean="0"/>
              <a:t>PIANO DI RAZIONALIZZAZIONE</a:t>
            </a:r>
          </a:p>
          <a:p>
            <a:pPr>
              <a:lnSpc>
                <a:spcPct val="100000"/>
              </a:lnSpc>
              <a:spcBef>
                <a:spcPct val="0"/>
              </a:spcBef>
              <a:buFont typeface="Arial" charset="0"/>
              <a:buNone/>
            </a:pPr>
            <a:r>
              <a:rPr lang="it-IT" sz="1800" smtClean="0"/>
              <a:t>IMPORTO RISPARMIO DISMISSIONI € 0</a:t>
            </a:r>
          </a:p>
          <a:p>
            <a:pPr>
              <a:lnSpc>
                <a:spcPct val="100000"/>
              </a:lnSpc>
              <a:spcBef>
                <a:spcPct val="0"/>
              </a:spcBef>
              <a:buFont typeface="Arial" charset="0"/>
              <a:buNone/>
            </a:pPr>
            <a:endParaRPr lang="it-IT" sz="1800" b="1" smtClean="0"/>
          </a:p>
          <a:p>
            <a:pPr>
              <a:lnSpc>
                <a:spcPct val="100000"/>
              </a:lnSpc>
              <a:spcBef>
                <a:spcPct val="0"/>
              </a:spcBef>
              <a:buFont typeface="Arial" charset="0"/>
              <a:buNone/>
            </a:pPr>
            <a:endParaRPr lang="it-IT" sz="1600" b="1" smtClean="0"/>
          </a:p>
          <a:p>
            <a:pPr>
              <a:lnSpc>
                <a:spcPct val="100000"/>
              </a:lnSpc>
              <a:spcBef>
                <a:spcPct val="0"/>
              </a:spcBef>
              <a:buFont typeface="Arial" charset="0"/>
              <a:buNone/>
            </a:pPr>
            <a:r>
              <a:rPr lang="it-IT" sz="800" b="1" smtClean="0"/>
              <a:t> </a:t>
            </a:r>
            <a:endParaRPr lang="it-IT" sz="1600" smtClean="0"/>
          </a:p>
          <a:p>
            <a:pPr>
              <a:buFont typeface="Arial" charset="0"/>
              <a:buNone/>
            </a:pPr>
            <a:endParaRPr lang="it-IT" sz="1600" smtClean="0"/>
          </a:p>
          <a:p>
            <a:pPr>
              <a:buFont typeface="Arial" charset="0"/>
              <a:buNone/>
            </a:pPr>
            <a:r>
              <a:rPr lang="it-IT" sz="1600" smtClean="0"/>
              <a:t> </a:t>
            </a:r>
          </a:p>
          <a:p>
            <a:pPr>
              <a:buFont typeface="Arial" charset="0"/>
              <a:buNone/>
            </a:pPr>
            <a:r>
              <a:rPr lang="it-IT" sz="1800" smtClean="0"/>
              <a:t> </a:t>
            </a:r>
          </a:p>
          <a:p>
            <a:pPr>
              <a:buFont typeface="Arial" charset="0"/>
              <a:buNone/>
            </a:pPr>
            <a:r>
              <a:rPr lang="it-IT" sz="1800" b="1" smtClean="0"/>
              <a:t> </a:t>
            </a:r>
            <a:endParaRPr lang="it-IT" sz="1800" smtClean="0"/>
          </a:p>
          <a:p>
            <a:pPr>
              <a:buFont typeface="Arial" charset="0"/>
              <a:buNone/>
            </a:pPr>
            <a:endParaRPr lang="it-IT" sz="3500" smtClean="0"/>
          </a:p>
          <a:p>
            <a:pPr>
              <a:buFont typeface="Arial" charset="0"/>
              <a:buNone/>
            </a:pPr>
            <a:r>
              <a:rPr lang="it-IT" sz="3500" b="1" smtClean="0"/>
              <a:t> </a:t>
            </a:r>
            <a:endParaRPr lang="it-IT" sz="3500" smtClean="0"/>
          </a:p>
          <a:p>
            <a:pPr>
              <a:buFont typeface="Arial" charset="0"/>
              <a:buNone/>
            </a:pPr>
            <a:r>
              <a:rPr lang="it-IT" sz="1600" smtClean="0"/>
              <a:t>			</a:t>
            </a:r>
          </a:p>
          <a:p>
            <a:pPr>
              <a:lnSpc>
                <a:spcPct val="100000"/>
              </a:lnSpc>
              <a:spcBef>
                <a:spcPct val="0"/>
              </a:spcBef>
              <a:buFont typeface="Arial" charset="0"/>
              <a:buNone/>
            </a:pPr>
            <a:endParaRPr lang="it-IT" sz="1600" smtClean="0"/>
          </a:p>
          <a:p>
            <a:endParaRPr lang="it-IT" smtClean="0"/>
          </a:p>
        </p:txBody>
      </p:sp>
      <p:sp>
        <p:nvSpPr>
          <p:cNvPr id="40963" name="CasellaDiTesto 7"/>
          <p:cNvSpPr txBox="1">
            <a:spLocks noChangeArrowheads="1"/>
          </p:cNvSpPr>
          <p:nvPr/>
        </p:nvSpPr>
        <p:spPr bwMode="auto">
          <a:xfrm>
            <a:off x="385763" y="3275013"/>
            <a:ext cx="4348162" cy="3046412"/>
          </a:xfrm>
          <a:prstGeom prst="rect">
            <a:avLst/>
          </a:prstGeom>
          <a:noFill/>
          <a:ln w="9525">
            <a:noFill/>
            <a:miter lim="800000"/>
            <a:headEnd/>
            <a:tailEnd/>
          </a:ln>
        </p:spPr>
        <p:txBody>
          <a:bodyPr>
            <a:spAutoFit/>
          </a:bodyPr>
          <a:lstStyle/>
          <a:p>
            <a:r>
              <a:rPr lang="it-IT">
                <a:latin typeface="Calibri" pitchFamily="34" charset="0"/>
              </a:rPr>
              <a:t>IMMOBILI DETENUTI  N.7 </a:t>
            </a:r>
          </a:p>
          <a:p>
            <a:endParaRPr lang="it-IT">
              <a:latin typeface="Calibri" pitchFamily="34" charset="0"/>
            </a:endParaRPr>
          </a:p>
          <a:p>
            <a:pPr>
              <a:buFont typeface="Wingdings" pitchFamily="2" charset="2"/>
              <a:buChar char="ü"/>
            </a:pPr>
            <a:r>
              <a:rPr lang="it-IT">
                <a:latin typeface="Calibri" pitchFamily="34" charset="0"/>
              </a:rPr>
              <a:t>  uso governativo n.3</a:t>
            </a:r>
          </a:p>
          <a:p>
            <a:pPr>
              <a:buFont typeface="Wingdings" pitchFamily="2" charset="2"/>
              <a:buChar char="ü"/>
            </a:pPr>
            <a:r>
              <a:rPr lang="it-IT">
                <a:latin typeface="Calibri" pitchFamily="34" charset="0"/>
              </a:rPr>
              <a:t>  immobili in locazioni passiva n. 4</a:t>
            </a:r>
          </a:p>
          <a:p>
            <a:pPr>
              <a:buFont typeface="Wingdings" pitchFamily="2" charset="2"/>
              <a:buChar char="ü"/>
            </a:pPr>
            <a:endParaRPr lang="it-IT">
              <a:latin typeface="Calibri" pitchFamily="34" charset="0"/>
            </a:endParaRPr>
          </a:p>
          <a:p>
            <a:r>
              <a:rPr lang="it-IT" sz="1400" b="1">
                <a:latin typeface="Calibri" pitchFamily="34" charset="0"/>
              </a:rPr>
              <a:t>RISPARMIO RIDUZIONE 15%   € 40.067,14</a:t>
            </a:r>
          </a:p>
          <a:p>
            <a:endParaRPr lang="it-IT" sz="1400" b="1">
              <a:latin typeface="Calibri" pitchFamily="34" charset="0"/>
            </a:endParaRPr>
          </a:p>
          <a:p>
            <a:r>
              <a:rPr lang="it-IT" sz="1400" b="1">
                <a:latin typeface="Calibri" pitchFamily="34" charset="0"/>
              </a:rPr>
              <a:t>TOTALE IMPORTO PAGATO ALL’ ATTUALITA’ € 227.047,16</a:t>
            </a:r>
          </a:p>
          <a:p>
            <a:endParaRPr lang="it-IT" sz="1400" b="1">
              <a:latin typeface="Calibri" pitchFamily="34" charset="0"/>
            </a:endParaRPr>
          </a:p>
          <a:p>
            <a:r>
              <a:rPr lang="it-IT" sz="1400" b="1">
                <a:latin typeface="Calibri" pitchFamily="34" charset="0"/>
              </a:rPr>
              <a:t>EDIFICI RILASCIATI  N. 0</a:t>
            </a:r>
          </a:p>
          <a:p>
            <a:r>
              <a:rPr lang="it-IT" sz="1400" b="1">
                <a:latin typeface="Calibri" pitchFamily="34" charset="0"/>
              </a:rPr>
              <a:t>RISPARMIO  € 0</a:t>
            </a:r>
            <a:endParaRPr lang="it-IT" sz="1400">
              <a:latin typeface="Calibri" pitchFamily="34" charset="0"/>
            </a:endParaRPr>
          </a:p>
          <a:p>
            <a:endParaRPr lang="it-IT" b="1">
              <a:latin typeface="Calibri" pitchFamily="34" charset="0"/>
            </a:endParaRPr>
          </a:p>
        </p:txBody>
      </p:sp>
      <p:sp>
        <p:nvSpPr>
          <p:cNvPr id="40964" name="Rettangolo 5"/>
          <p:cNvSpPr>
            <a:spLocks noChangeArrowheads="1"/>
          </p:cNvSpPr>
          <p:nvPr/>
        </p:nvSpPr>
        <p:spPr bwMode="auto">
          <a:xfrm>
            <a:off x="493713" y="255588"/>
            <a:ext cx="4903787" cy="646112"/>
          </a:xfrm>
          <a:prstGeom prst="rect">
            <a:avLst/>
          </a:prstGeom>
          <a:noFill/>
          <a:ln w="9525">
            <a:noFill/>
            <a:miter lim="800000"/>
            <a:headEnd/>
            <a:tailEnd/>
          </a:ln>
        </p:spPr>
        <p:txBody>
          <a:bodyPr>
            <a:spAutoFit/>
          </a:bodyPr>
          <a:lstStyle/>
          <a:p>
            <a:r>
              <a:rPr lang="it-IT" sz="3600" b="1">
                <a:latin typeface="Calibri" pitchFamily="34" charset="0"/>
              </a:rPr>
              <a:t>TRENTINO ALTO ADIGE</a:t>
            </a:r>
          </a:p>
        </p:txBody>
      </p:sp>
      <p:pic>
        <p:nvPicPr>
          <p:cNvPr id="40965" name="Immagine 9"/>
          <p:cNvPicPr>
            <a:picLocks noChangeAspect="1"/>
          </p:cNvPicPr>
          <p:nvPr/>
        </p:nvPicPr>
        <p:blipFill>
          <a:blip r:embed="rId2" cstate="print"/>
          <a:srcRect/>
          <a:stretch>
            <a:fillRect/>
          </a:stretch>
        </p:blipFill>
        <p:spPr bwMode="auto">
          <a:xfrm>
            <a:off x="646113" y="819150"/>
            <a:ext cx="2097087" cy="239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2750" y="328613"/>
            <a:ext cx="4006850" cy="801687"/>
          </a:xfrm>
        </p:spPr>
        <p:txBody>
          <a:bodyPr rtlCol="0">
            <a:normAutofit fontScale="90000"/>
          </a:bodyPr>
          <a:lstStyle/>
          <a:p>
            <a:pPr fontAlgn="auto">
              <a:spcAft>
                <a:spcPts val="0"/>
              </a:spcAft>
              <a:defRPr/>
            </a:pPr>
            <a:r>
              <a:rPr lang="it-IT" b="1" dirty="0" smtClean="0"/>
              <a:t/>
            </a:r>
            <a:br>
              <a:rPr lang="it-IT" b="1" dirty="0" smtClean="0"/>
            </a:br>
            <a:r>
              <a:rPr lang="it-IT" dirty="0" smtClean="0"/>
              <a:t/>
            </a:r>
            <a:br>
              <a:rPr lang="it-IT" dirty="0" smtClean="0"/>
            </a:br>
            <a:endParaRPr lang="it-IT" sz="2800" b="1" dirty="0"/>
          </a:p>
        </p:txBody>
      </p:sp>
      <p:sp>
        <p:nvSpPr>
          <p:cNvPr id="41986" name="Segnaposto contenuto 6"/>
          <p:cNvSpPr>
            <a:spLocks noGrp="1"/>
          </p:cNvSpPr>
          <p:nvPr>
            <p:ph sz="half" idx="2"/>
          </p:nvPr>
        </p:nvSpPr>
        <p:spPr>
          <a:xfrm>
            <a:off x="4930775" y="368300"/>
            <a:ext cx="7091363" cy="6211888"/>
          </a:xfrm>
        </p:spPr>
        <p:txBody>
          <a:bodyPr/>
          <a:lstStyle/>
          <a:p>
            <a:pPr>
              <a:lnSpc>
                <a:spcPct val="100000"/>
              </a:lnSpc>
              <a:spcBef>
                <a:spcPct val="0"/>
              </a:spcBef>
              <a:buFont typeface="Arial" charset="0"/>
              <a:buNone/>
            </a:pPr>
            <a:r>
              <a:rPr lang="it-IT" sz="3500" smtClean="0"/>
              <a:t>PIANO DI RAZIONALIZZAZIONE</a:t>
            </a:r>
          </a:p>
          <a:p>
            <a:pPr>
              <a:lnSpc>
                <a:spcPct val="100000"/>
              </a:lnSpc>
              <a:spcBef>
                <a:spcPct val="0"/>
              </a:spcBef>
              <a:buFont typeface="Arial" charset="0"/>
              <a:buNone/>
            </a:pPr>
            <a:r>
              <a:rPr lang="it-IT" sz="1800" smtClean="0"/>
              <a:t>IMPORTO RISPARMIO DISMISSIONI € 0</a:t>
            </a:r>
          </a:p>
          <a:p>
            <a:pPr>
              <a:lnSpc>
                <a:spcPct val="100000"/>
              </a:lnSpc>
              <a:spcBef>
                <a:spcPct val="0"/>
              </a:spcBef>
              <a:buFont typeface="Arial" charset="0"/>
              <a:buNone/>
            </a:pPr>
            <a:endParaRPr lang="it-IT" sz="1800" b="1" smtClean="0"/>
          </a:p>
          <a:p>
            <a:pPr>
              <a:lnSpc>
                <a:spcPct val="100000"/>
              </a:lnSpc>
              <a:spcBef>
                <a:spcPct val="0"/>
              </a:spcBef>
              <a:buFont typeface="Arial" charset="0"/>
              <a:buNone/>
            </a:pPr>
            <a:endParaRPr lang="it-IT" sz="1600" b="1" smtClean="0"/>
          </a:p>
          <a:p>
            <a:pPr>
              <a:lnSpc>
                <a:spcPct val="100000"/>
              </a:lnSpc>
              <a:spcBef>
                <a:spcPct val="0"/>
              </a:spcBef>
              <a:buFont typeface="Arial" charset="0"/>
              <a:buNone/>
            </a:pPr>
            <a:r>
              <a:rPr lang="it-IT" sz="800" b="1" smtClean="0"/>
              <a:t> </a:t>
            </a:r>
            <a:endParaRPr lang="it-IT" sz="1600" smtClean="0"/>
          </a:p>
          <a:p>
            <a:pPr>
              <a:buFont typeface="Arial" charset="0"/>
              <a:buNone/>
            </a:pPr>
            <a:r>
              <a:rPr lang="it-IT" sz="1800" smtClean="0"/>
              <a:t> </a:t>
            </a:r>
          </a:p>
          <a:p>
            <a:pPr>
              <a:buFont typeface="Arial" charset="0"/>
              <a:buNone/>
            </a:pPr>
            <a:r>
              <a:rPr lang="it-IT" sz="1800" b="1" smtClean="0"/>
              <a:t> </a:t>
            </a:r>
            <a:endParaRPr lang="it-IT" sz="1800" smtClean="0"/>
          </a:p>
          <a:p>
            <a:pPr>
              <a:buFont typeface="Arial" charset="0"/>
              <a:buNone/>
            </a:pPr>
            <a:endParaRPr lang="it-IT" sz="3500" smtClean="0"/>
          </a:p>
          <a:p>
            <a:pPr>
              <a:buFont typeface="Arial" charset="0"/>
              <a:buNone/>
            </a:pPr>
            <a:r>
              <a:rPr lang="it-IT" sz="3500" b="1" smtClean="0"/>
              <a:t> </a:t>
            </a:r>
            <a:endParaRPr lang="it-IT" sz="3500" smtClean="0"/>
          </a:p>
          <a:p>
            <a:pPr>
              <a:buFont typeface="Arial" charset="0"/>
              <a:buNone/>
            </a:pPr>
            <a:r>
              <a:rPr lang="it-IT" sz="1600" smtClean="0"/>
              <a:t>			</a:t>
            </a:r>
          </a:p>
          <a:p>
            <a:pPr>
              <a:lnSpc>
                <a:spcPct val="100000"/>
              </a:lnSpc>
              <a:spcBef>
                <a:spcPct val="0"/>
              </a:spcBef>
              <a:buFont typeface="Arial" charset="0"/>
              <a:buNone/>
            </a:pPr>
            <a:endParaRPr lang="it-IT" sz="1600" smtClean="0"/>
          </a:p>
          <a:p>
            <a:endParaRPr lang="it-IT" smtClean="0"/>
          </a:p>
        </p:txBody>
      </p:sp>
      <p:sp>
        <p:nvSpPr>
          <p:cNvPr id="41987" name="CasellaDiTesto 7"/>
          <p:cNvSpPr txBox="1">
            <a:spLocks noChangeArrowheads="1"/>
          </p:cNvSpPr>
          <p:nvPr/>
        </p:nvSpPr>
        <p:spPr bwMode="auto">
          <a:xfrm>
            <a:off x="420688" y="3265488"/>
            <a:ext cx="4348162" cy="3602037"/>
          </a:xfrm>
          <a:prstGeom prst="rect">
            <a:avLst/>
          </a:prstGeom>
          <a:noFill/>
          <a:ln w="9525">
            <a:noFill/>
            <a:miter lim="800000"/>
            <a:headEnd/>
            <a:tailEnd/>
          </a:ln>
        </p:spPr>
        <p:txBody>
          <a:bodyPr>
            <a:spAutoFit/>
          </a:bodyPr>
          <a:lstStyle/>
          <a:p>
            <a:r>
              <a:rPr lang="it-IT">
                <a:latin typeface="Calibri" pitchFamily="34" charset="0"/>
              </a:rPr>
              <a:t>IMMOBILI DETENUTI  N. 38</a:t>
            </a:r>
          </a:p>
          <a:p>
            <a:endParaRPr lang="it-IT">
              <a:latin typeface="Calibri" pitchFamily="34" charset="0"/>
            </a:endParaRPr>
          </a:p>
          <a:p>
            <a:pPr>
              <a:buFont typeface="Wingdings" pitchFamily="2" charset="2"/>
              <a:buChar char="ü"/>
            </a:pPr>
            <a:r>
              <a:rPr lang="it-IT">
                <a:latin typeface="Calibri" pitchFamily="34" charset="0"/>
              </a:rPr>
              <a:t>  uso governativo n.27</a:t>
            </a:r>
          </a:p>
          <a:p>
            <a:pPr>
              <a:buFont typeface="Wingdings" pitchFamily="2" charset="2"/>
              <a:buChar char="ü"/>
            </a:pPr>
            <a:r>
              <a:rPr lang="it-IT">
                <a:latin typeface="Calibri" pitchFamily="34" charset="0"/>
              </a:rPr>
              <a:t>  immobili in locazioni passiva n. 6</a:t>
            </a:r>
          </a:p>
          <a:p>
            <a:pPr>
              <a:buFont typeface="Wingdings" pitchFamily="2" charset="2"/>
              <a:buChar char="ü"/>
            </a:pPr>
            <a:r>
              <a:rPr lang="it-IT">
                <a:latin typeface="Calibri" pitchFamily="34" charset="0"/>
              </a:rPr>
              <a:t>comodato d’uso n. 4</a:t>
            </a:r>
          </a:p>
          <a:p>
            <a:pPr>
              <a:buFont typeface="Wingdings" pitchFamily="2" charset="2"/>
              <a:buChar char="ü"/>
            </a:pPr>
            <a:r>
              <a:rPr lang="it-IT">
                <a:latin typeface="Calibri" pitchFamily="34" charset="0"/>
              </a:rPr>
              <a:t> outsourcing n.1</a:t>
            </a:r>
          </a:p>
          <a:p>
            <a:endParaRPr lang="it-IT">
              <a:latin typeface="Calibri" pitchFamily="34" charset="0"/>
            </a:endParaRPr>
          </a:p>
          <a:p>
            <a:r>
              <a:rPr lang="it-IT" sz="1400" b="1">
                <a:latin typeface="Calibri" pitchFamily="34" charset="0"/>
              </a:rPr>
              <a:t>RISPARMIO RIDUZIONE 15%   € 27.791.90</a:t>
            </a:r>
          </a:p>
          <a:p>
            <a:endParaRPr lang="it-IT" sz="1400" b="1">
              <a:latin typeface="Calibri" pitchFamily="34" charset="0"/>
            </a:endParaRPr>
          </a:p>
          <a:p>
            <a:r>
              <a:rPr lang="it-IT" sz="1400" b="1">
                <a:latin typeface="Calibri" pitchFamily="34" charset="0"/>
              </a:rPr>
              <a:t>TOTALE IMPORTO PAGATO ALL’ ATTUALITA’ € 171.096,63</a:t>
            </a:r>
          </a:p>
          <a:p>
            <a:endParaRPr lang="it-IT" sz="1400" b="1">
              <a:latin typeface="Calibri" pitchFamily="34" charset="0"/>
            </a:endParaRPr>
          </a:p>
          <a:p>
            <a:r>
              <a:rPr lang="it-IT" sz="1400" b="1">
                <a:latin typeface="Calibri" pitchFamily="34" charset="0"/>
              </a:rPr>
              <a:t>EDIFICI RILASCIATI  N. 1</a:t>
            </a:r>
          </a:p>
          <a:p>
            <a:r>
              <a:rPr lang="it-IT" sz="1400" b="1">
                <a:latin typeface="Calibri" pitchFamily="34" charset="0"/>
              </a:rPr>
              <a:t>RISPARMIO  € 138.468,00</a:t>
            </a:r>
            <a:endParaRPr lang="it-IT" sz="1400">
              <a:latin typeface="Calibri" pitchFamily="34" charset="0"/>
            </a:endParaRPr>
          </a:p>
          <a:p>
            <a:endParaRPr lang="it-IT" b="1">
              <a:latin typeface="Calibri" pitchFamily="34" charset="0"/>
            </a:endParaRPr>
          </a:p>
        </p:txBody>
      </p:sp>
      <p:sp>
        <p:nvSpPr>
          <p:cNvPr id="41988" name="Rettangolo 5"/>
          <p:cNvSpPr>
            <a:spLocks noChangeArrowheads="1"/>
          </p:cNvSpPr>
          <p:nvPr/>
        </p:nvSpPr>
        <p:spPr bwMode="auto">
          <a:xfrm>
            <a:off x="493713" y="255588"/>
            <a:ext cx="2312987" cy="646112"/>
          </a:xfrm>
          <a:prstGeom prst="rect">
            <a:avLst/>
          </a:prstGeom>
          <a:noFill/>
          <a:ln w="9525">
            <a:noFill/>
            <a:miter lim="800000"/>
            <a:headEnd/>
            <a:tailEnd/>
          </a:ln>
        </p:spPr>
        <p:txBody>
          <a:bodyPr>
            <a:spAutoFit/>
          </a:bodyPr>
          <a:lstStyle/>
          <a:p>
            <a:r>
              <a:rPr lang="it-IT" sz="3600" b="1">
                <a:latin typeface="Calibri" pitchFamily="34" charset="0"/>
              </a:rPr>
              <a:t>UMBRIA</a:t>
            </a:r>
          </a:p>
        </p:txBody>
      </p:sp>
      <p:pic>
        <p:nvPicPr>
          <p:cNvPr id="41989" name="Immagine 9"/>
          <p:cNvPicPr>
            <a:picLocks noChangeAspect="1"/>
          </p:cNvPicPr>
          <p:nvPr/>
        </p:nvPicPr>
        <p:blipFill>
          <a:blip r:embed="rId2" cstate="print"/>
          <a:srcRect/>
          <a:stretch>
            <a:fillRect/>
          </a:stretch>
        </p:blipFill>
        <p:spPr bwMode="auto">
          <a:xfrm>
            <a:off x="538163" y="825500"/>
            <a:ext cx="2144712" cy="2490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2806" y="436419"/>
            <a:ext cx="8153400" cy="1196975"/>
          </a:xfrm>
        </p:spPr>
        <p:txBody>
          <a:bodyPr rtlCol="0">
            <a:normAutofit fontScale="90000"/>
          </a:bodyPr>
          <a:lstStyle/>
          <a:p>
            <a:pPr fontAlgn="auto">
              <a:spcAft>
                <a:spcPts val="0"/>
              </a:spcAft>
              <a:defRPr/>
            </a:pPr>
            <a:r>
              <a:rPr lang="it-IT" sz="3100" b="1" dirty="0">
                <a:solidFill>
                  <a:schemeClr val="accent1">
                    <a:lumMod val="50000"/>
                  </a:schemeClr>
                </a:solidFill>
                <a:latin typeface="Verdana" pitchFamily="34" charset="0"/>
                <a:ea typeface="Verdana" pitchFamily="34" charset="0"/>
                <a:cs typeface="Verdana" pitchFamily="34" charset="0"/>
              </a:rPr>
              <a:t/>
            </a:r>
            <a:br>
              <a:rPr lang="it-IT" sz="3100" b="1" dirty="0">
                <a:solidFill>
                  <a:schemeClr val="accent1">
                    <a:lumMod val="50000"/>
                  </a:schemeClr>
                </a:solidFill>
                <a:latin typeface="Verdana" pitchFamily="34" charset="0"/>
                <a:ea typeface="Verdana" pitchFamily="34" charset="0"/>
                <a:cs typeface="Verdana" pitchFamily="34" charset="0"/>
              </a:rPr>
            </a:br>
            <a:r>
              <a:rPr lang="it-IT" b="1" dirty="0">
                <a:solidFill>
                  <a:schemeClr val="accent1">
                    <a:lumMod val="50000"/>
                  </a:schemeClr>
                </a:solidFill>
                <a:latin typeface="+mn-lt"/>
                <a:ea typeface="Verdana" pitchFamily="34" charset="0"/>
                <a:cs typeface="Verdana" pitchFamily="34" charset="0"/>
              </a:rPr>
              <a:t>Le attività dell’Agenzia </a:t>
            </a:r>
            <a:r>
              <a:rPr lang="it-IT" b="1" dirty="0" smtClean="0">
                <a:solidFill>
                  <a:schemeClr val="accent1">
                    <a:lumMod val="50000"/>
                  </a:schemeClr>
                </a:solidFill>
                <a:latin typeface="+mn-lt"/>
                <a:ea typeface="Verdana" pitchFamily="34" charset="0"/>
                <a:cs typeface="Verdana" pitchFamily="34" charset="0"/>
              </a:rPr>
              <a:t>del Demanio </a:t>
            </a:r>
            <a:r>
              <a:rPr lang="it-IT" b="1" dirty="0">
                <a:solidFill>
                  <a:schemeClr val="accent1">
                    <a:lumMod val="50000"/>
                  </a:schemeClr>
                </a:solidFill>
                <a:latin typeface="+mn-lt"/>
                <a:ea typeface="Verdana" pitchFamily="34" charset="0"/>
                <a:cs typeface="Verdana" pitchFamily="34" charset="0"/>
              </a:rPr>
              <a:t/>
            </a:r>
            <a:br>
              <a:rPr lang="it-IT" b="1" dirty="0">
                <a:solidFill>
                  <a:schemeClr val="accent1">
                    <a:lumMod val="50000"/>
                  </a:schemeClr>
                </a:solidFill>
                <a:latin typeface="+mn-lt"/>
                <a:ea typeface="Verdana" pitchFamily="34" charset="0"/>
                <a:cs typeface="Verdana" pitchFamily="34" charset="0"/>
              </a:rPr>
            </a:br>
            <a:endParaRPr lang="it-IT" b="1" dirty="0">
              <a:solidFill>
                <a:schemeClr val="accent1">
                  <a:lumMod val="50000"/>
                </a:schemeClr>
              </a:solidFill>
              <a:latin typeface="+mn-lt"/>
            </a:endParaRPr>
          </a:p>
        </p:txBody>
      </p:sp>
      <p:sp>
        <p:nvSpPr>
          <p:cNvPr id="3" name="Segnaposto contenuto 2"/>
          <p:cNvSpPr>
            <a:spLocks noGrp="1"/>
          </p:cNvSpPr>
          <p:nvPr>
            <p:ph sz="quarter" idx="1"/>
          </p:nvPr>
        </p:nvSpPr>
        <p:spPr>
          <a:xfrm>
            <a:off x="685801" y="1600201"/>
            <a:ext cx="10827326" cy="4634344"/>
          </a:xfrm>
        </p:spPr>
        <p:txBody>
          <a:bodyPr rtlCol="0">
            <a:normAutofit fontScale="92500"/>
          </a:bodyPr>
          <a:lstStyle/>
          <a:p>
            <a:pPr marL="0" indent="0" fontAlgn="auto">
              <a:spcAft>
                <a:spcPts val="0"/>
              </a:spcAft>
              <a:buFont typeface="Arial" panose="020B0604020202020204" pitchFamily="34" charset="0"/>
              <a:buNone/>
              <a:defRPr/>
            </a:pPr>
            <a:endParaRPr lang="it-IT" sz="2400" dirty="0">
              <a:solidFill>
                <a:schemeClr val="accent1">
                  <a:lumMod val="50000"/>
                </a:schemeClr>
              </a:solidFill>
              <a:latin typeface="Verdana" pitchFamily="34" charset="0"/>
              <a:ea typeface="Verdana" pitchFamily="34" charset="0"/>
              <a:cs typeface="Verdana" pitchFamily="34" charset="0"/>
            </a:endParaRPr>
          </a:p>
          <a:p>
            <a:pPr marL="0" indent="0" fontAlgn="auto">
              <a:spcBef>
                <a:spcPts val="0"/>
              </a:spcBef>
              <a:spcAft>
                <a:spcPts val="0"/>
              </a:spcAft>
              <a:buFont typeface="Arial" panose="020B0604020202020204" pitchFamily="34" charset="0"/>
              <a:buNone/>
              <a:defRPr/>
            </a:pPr>
            <a:r>
              <a:rPr lang="it-IT" sz="3900" dirty="0">
                <a:ea typeface="Verdana" pitchFamily="34" charset="0"/>
                <a:cs typeface="Verdana" pitchFamily="34" charset="0"/>
              </a:rPr>
              <a:t>L’Agenzia del Demanio si è fatta carico di stabilire una serie di norme e parametri che fondamentalmente si dividono in due grandi attività:</a:t>
            </a:r>
          </a:p>
          <a:p>
            <a:pPr marL="0" indent="0" fontAlgn="auto">
              <a:spcBef>
                <a:spcPts val="0"/>
              </a:spcBef>
              <a:spcAft>
                <a:spcPts val="0"/>
              </a:spcAft>
              <a:buFont typeface="Arial" panose="020B0604020202020204" pitchFamily="34" charset="0"/>
              <a:buNone/>
              <a:defRPr/>
            </a:pPr>
            <a:endParaRPr lang="it-IT" sz="3900" dirty="0">
              <a:ea typeface="Verdana" pitchFamily="34" charset="0"/>
              <a:cs typeface="Verdana" pitchFamily="34" charset="0"/>
            </a:endParaRPr>
          </a:p>
          <a:p>
            <a:pPr fontAlgn="auto">
              <a:spcBef>
                <a:spcPts val="0"/>
              </a:spcBef>
              <a:spcAft>
                <a:spcPts val="0"/>
              </a:spcAft>
              <a:buSzPct val="100000"/>
              <a:buFont typeface="Wingdings" panose="05000000000000000000" pitchFamily="2" charset="2"/>
              <a:buChar char="Ø"/>
              <a:defRPr/>
            </a:pPr>
            <a:r>
              <a:rPr lang="it-IT" sz="3900" b="1" dirty="0">
                <a:ea typeface="Verdana" pitchFamily="34" charset="0"/>
                <a:cs typeface="Verdana" pitchFamily="34" charset="0"/>
              </a:rPr>
              <a:t>La razionalizzazione degli edifici occupati  ad uffici</a:t>
            </a:r>
          </a:p>
          <a:p>
            <a:pPr fontAlgn="auto">
              <a:spcBef>
                <a:spcPts val="0"/>
              </a:spcBef>
              <a:spcAft>
                <a:spcPts val="0"/>
              </a:spcAft>
              <a:buSzPct val="100000"/>
              <a:buFont typeface="Wingdings" panose="05000000000000000000" pitchFamily="2" charset="2"/>
              <a:buChar char="Ø"/>
              <a:defRPr/>
            </a:pPr>
            <a:endParaRPr lang="it-IT" sz="3900" b="1" dirty="0">
              <a:ea typeface="Verdana" pitchFamily="34" charset="0"/>
              <a:cs typeface="Verdana" pitchFamily="34" charset="0"/>
            </a:endParaRPr>
          </a:p>
          <a:p>
            <a:pPr fontAlgn="auto">
              <a:spcBef>
                <a:spcPts val="0"/>
              </a:spcBef>
              <a:spcAft>
                <a:spcPts val="0"/>
              </a:spcAft>
              <a:buSzPct val="100000"/>
              <a:buFont typeface="Wingdings" panose="05000000000000000000" pitchFamily="2" charset="2"/>
              <a:buChar char="Ø"/>
              <a:defRPr/>
            </a:pPr>
            <a:r>
              <a:rPr lang="it-IT" sz="3900" b="1" dirty="0">
                <a:ea typeface="Verdana" pitchFamily="34" charset="0"/>
                <a:cs typeface="Verdana" pitchFamily="34" charset="0"/>
              </a:rPr>
              <a:t>La razionalizzazione delle </a:t>
            </a:r>
            <a:r>
              <a:rPr lang="it-IT" sz="3900" b="1" dirty="0" smtClean="0">
                <a:ea typeface="Verdana" pitchFamily="34" charset="0"/>
                <a:cs typeface="Verdana" pitchFamily="34" charset="0"/>
              </a:rPr>
              <a:t>manutenzioni</a:t>
            </a:r>
          </a:p>
          <a:p>
            <a:pPr fontAlgn="auto">
              <a:spcBef>
                <a:spcPts val="0"/>
              </a:spcBef>
              <a:spcAft>
                <a:spcPts val="0"/>
              </a:spcAft>
              <a:buSzPct val="100000"/>
              <a:buNone/>
              <a:defRPr/>
            </a:pPr>
            <a:r>
              <a:rPr lang="it-IT" sz="3900" b="1" dirty="0" smtClean="0">
                <a:ea typeface="Verdana" pitchFamily="34" charset="0"/>
                <a:cs typeface="Verdana" pitchFamily="34" charset="0"/>
              </a:rPr>
              <a:t> </a:t>
            </a:r>
            <a:r>
              <a:rPr lang="it-IT" sz="3900" b="1" dirty="0" smtClean="0">
                <a:ea typeface="Verdana" pitchFamily="34" charset="0"/>
                <a:cs typeface="Verdana" pitchFamily="34" charset="0"/>
              </a:rPr>
              <a:t> </a:t>
            </a:r>
            <a:r>
              <a:rPr lang="it-IT" sz="3900" b="1" dirty="0" smtClean="0">
                <a:ea typeface="Verdana" pitchFamily="34" charset="0"/>
                <a:cs typeface="Verdana" pitchFamily="34" charset="0"/>
              </a:rPr>
              <a:t> </a:t>
            </a:r>
            <a:r>
              <a:rPr lang="it-IT" sz="3900" b="1" dirty="0">
                <a:ea typeface="Verdana" pitchFamily="34" charset="0"/>
                <a:cs typeface="Verdana" pitchFamily="34" charset="0"/>
              </a:rPr>
              <a:t>(Il «Manutentore unico»)</a:t>
            </a:r>
            <a:endParaRPr lang="it-IT" sz="3900" dirty="0">
              <a:ea typeface="Verdana" pitchFamily="34" charset="0"/>
              <a:cs typeface="Verdana" pitchFamily="34" charset="0"/>
            </a:endParaRPr>
          </a:p>
          <a:p>
            <a:pPr fontAlgn="auto">
              <a:spcAft>
                <a:spcPts val="0"/>
              </a:spcAft>
              <a:buFont typeface="Arial" panose="020B0604020202020204" pitchFamily="34" charset="0"/>
              <a:buChar char="•"/>
              <a:defRPr/>
            </a:pPr>
            <a:endParaRPr lang="it-IT" sz="4000" dirty="0"/>
          </a:p>
        </p:txBody>
      </p:sp>
      <p:pic>
        <p:nvPicPr>
          <p:cNvPr id="4" name="Picture 2"/>
          <p:cNvPicPr>
            <a:picLocks noChangeAspect="1" noChangeArrowheads="1"/>
          </p:cNvPicPr>
          <p:nvPr/>
        </p:nvPicPr>
        <p:blipFill>
          <a:blip r:embed="rId2" cstate="print"/>
          <a:srcRect/>
          <a:stretch>
            <a:fillRect/>
          </a:stretch>
        </p:blipFill>
        <p:spPr bwMode="auto">
          <a:xfrm>
            <a:off x="9773661" y="728230"/>
            <a:ext cx="2016125" cy="792163"/>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2750" y="328613"/>
            <a:ext cx="4006850" cy="801687"/>
          </a:xfrm>
        </p:spPr>
        <p:txBody>
          <a:bodyPr rtlCol="0">
            <a:normAutofit fontScale="90000"/>
          </a:bodyPr>
          <a:lstStyle/>
          <a:p>
            <a:pPr fontAlgn="auto">
              <a:spcAft>
                <a:spcPts val="0"/>
              </a:spcAft>
              <a:defRPr/>
            </a:pPr>
            <a:r>
              <a:rPr lang="it-IT" b="1" dirty="0" smtClean="0"/>
              <a:t/>
            </a:r>
            <a:br>
              <a:rPr lang="it-IT" b="1" dirty="0" smtClean="0"/>
            </a:br>
            <a:r>
              <a:rPr lang="it-IT" dirty="0" smtClean="0"/>
              <a:t/>
            </a:r>
            <a:br>
              <a:rPr lang="it-IT" dirty="0" smtClean="0"/>
            </a:br>
            <a:endParaRPr lang="it-IT" sz="2800" b="1" dirty="0"/>
          </a:p>
        </p:txBody>
      </p:sp>
      <p:sp>
        <p:nvSpPr>
          <p:cNvPr id="7" name="Segnaposto contenuto 6"/>
          <p:cNvSpPr>
            <a:spLocks noGrp="1"/>
          </p:cNvSpPr>
          <p:nvPr>
            <p:ph sz="half" idx="2"/>
          </p:nvPr>
        </p:nvSpPr>
        <p:spPr>
          <a:xfrm>
            <a:off x="5351463" y="447675"/>
            <a:ext cx="6678612" cy="6213475"/>
          </a:xfrm>
        </p:spPr>
        <p:txBody>
          <a:bodyPr rtlCol="0">
            <a:normAutofit fontScale="92500" lnSpcReduction="20000"/>
          </a:bodyPr>
          <a:lstStyle/>
          <a:p>
            <a:pPr fontAlgn="auto">
              <a:lnSpc>
                <a:spcPct val="100000"/>
              </a:lnSpc>
              <a:spcBef>
                <a:spcPts val="0"/>
              </a:spcBef>
              <a:spcAft>
                <a:spcPts val="0"/>
              </a:spcAft>
              <a:buFont typeface="Arial" panose="020B0604020202020204" pitchFamily="34" charset="0"/>
              <a:buNone/>
              <a:defRPr/>
            </a:pPr>
            <a:r>
              <a:rPr lang="it-IT" sz="3800" dirty="0" smtClean="0"/>
              <a:t>PIANO </a:t>
            </a:r>
            <a:r>
              <a:rPr lang="it-IT" sz="3800" dirty="0" err="1" smtClean="0"/>
              <a:t>DI</a:t>
            </a:r>
            <a:r>
              <a:rPr lang="it-IT" sz="3800" dirty="0" smtClean="0"/>
              <a:t> RAZIONALIZZAZIONE</a:t>
            </a:r>
          </a:p>
          <a:p>
            <a:pPr fontAlgn="auto">
              <a:lnSpc>
                <a:spcPct val="100000"/>
              </a:lnSpc>
              <a:spcBef>
                <a:spcPts val="0"/>
              </a:spcBef>
              <a:spcAft>
                <a:spcPts val="0"/>
              </a:spcAft>
              <a:buFont typeface="Arial" panose="020B0604020202020204" pitchFamily="34" charset="0"/>
              <a:buNone/>
              <a:defRPr/>
            </a:pPr>
            <a:r>
              <a:rPr lang="it-IT" sz="2100" dirty="0" smtClean="0"/>
              <a:t>IMPORTO RISPARMIO DISMISSIONI € 336.905,53</a:t>
            </a:r>
          </a:p>
          <a:p>
            <a:pPr fontAlgn="auto">
              <a:lnSpc>
                <a:spcPct val="100000"/>
              </a:lnSpc>
              <a:spcBef>
                <a:spcPts val="0"/>
              </a:spcBef>
              <a:spcAft>
                <a:spcPts val="0"/>
              </a:spcAft>
              <a:buFont typeface="Arial" panose="020B0604020202020204" pitchFamily="34" charset="0"/>
              <a:buNone/>
              <a:defRPr/>
            </a:pPr>
            <a:endParaRPr lang="it-IT" sz="1800" b="1" dirty="0" smtClean="0"/>
          </a:p>
          <a:p>
            <a:pPr fontAlgn="auto">
              <a:lnSpc>
                <a:spcPct val="100000"/>
              </a:lnSpc>
              <a:spcBef>
                <a:spcPts val="0"/>
              </a:spcBef>
              <a:spcAft>
                <a:spcPts val="0"/>
              </a:spcAft>
              <a:buFont typeface="Arial" panose="020B0604020202020204" pitchFamily="34" charset="0"/>
              <a:buNone/>
              <a:defRPr/>
            </a:pPr>
            <a:endParaRPr lang="it-IT" sz="1600" b="1" dirty="0" smtClean="0"/>
          </a:p>
          <a:p>
            <a:pPr fontAlgn="auto">
              <a:lnSpc>
                <a:spcPct val="100000"/>
              </a:lnSpc>
              <a:spcBef>
                <a:spcPts val="0"/>
              </a:spcBef>
              <a:spcAft>
                <a:spcPts val="0"/>
              </a:spcAft>
              <a:buFont typeface="Arial" panose="020B0604020202020204" pitchFamily="34" charset="0"/>
              <a:buNone/>
              <a:defRPr/>
            </a:pPr>
            <a:r>
              <a:rPr lang="it-IT" sz="800" b="1" dirty="0" smtClean="0"/>
              <a:t> </a:t>
            </a:r>
            <a:endParaRPr lang="it-IT" sz="1600" dirty="0" smtClean="0"/>
          </a:p>
          <a:p>
            <a:pPr fontAlgn="auto">
              <a:spcAft>
                <a:spcPts val="0"/>
              </a:spcAft>
              <a:buFont typeface="Arial" panose="020B0604020202020204" pitchFamily="34" charset="0"/>
              <a:buNone/>
              <a:defRPr/>
            </a:pPr>
            <a:r>
              <a:rPr lang="it-IT" sz="1900" b="1" dirty="0" smtClean="0"/>
              <a:t>AGENZIA DEL DEMANIO VENETO</a:t>
            </a:r>
            <a:endParaRPr lang="it-IT" sz="1900" dirty="0" smtClean="0"/>
          </a:p>
          <a:p>
            <a:pPr fontAlgn="auto">
              <a:spcAft>
                <a:spcPts val="0"/>
              </a:spcAft>
              <a:buFont typeface="Arial" panose="020B0604020202020204" pitchFamily="34" charset="0"/>
              <a:buNone/>
              <a:defRPr/>
            </a:pPr>
            <a:r>
              <a:rPr lang="it-IT" sz="1600" dirty="0" smtClean="0"/>
              <a:t> </a:t>
            </a:r>
          </a:p>
          <a:p>
            <a:pPr fontAlgn="auto">
              <a:spcAft>
                <a:spcPts val="0"/>
              </a:spcAft>
              <a:buFont typeface="Arial" panose="020B0604020202020204" pitchFamily="34" charset="0"/>
              <a:buChar char="•"/>
              <a:defRPr/>
            </a:pPr>
            <a:r>
              <a:rPr lang="it-IT" sz="1600" u="sng" dirty="0" smtClean="0"/>
              <a:t>A.S. di Vicenza. Borgo Casale , 91 e  A.S. di Bassano del Grappa</a:t>
            </a:r>
            <a:r>
              <a:rPr lang="it-IT" sz="1600" dirty="0" smtClean="0"/>
              <a:t> (</a:t>
            </a:r>
            <a:r>
              <a:rPr lang="it-IT" sz="1600" dirty="0" err="1" smtClean="0"/>
              <a:t>VI</a:t>
            </a:r>
            <a:r>
              <a:rPr lang="it-IT" sz="1600" dirty="0" smtClean="0"/>
              <a:t>) : trasferimento presso una sede demaniale in Vicenza ,via San Biagio</a:t>
            </a:r>
          </a:p>
          <a:p>
            <a:pPr fontAlgn="auto">
              <a:spcAft>
                <a:spcPts val="0"/>
              </a:spcAft>
              <a:buFont typeface="Arial" panose="020B0604020202020204" pitchFamily="34" charset="0"/>
              <a:buNone/>
              <a:defRPr/>
            </a:pPr>
            <a:r>
              <a:rPr lang="it-IT" sz="1600" b="1" dirty="0" smtClean="0"/>
              <a:t>Risparmio  € 239.170,65</a:t>
            </a:r>
            <a:endParaRPr lang="it-IT" sz="1600" dirty="0" smtClean="0"/>
          </a:p>
          <a:p>
            <a:pPr fontAlgn="auto">
              <a:spcAft>
                <a:spcPts val="0"/>
              </a:spcAft>
              <a:buFont typeface="Arial" panose="020B0604020202020204" pitchFamily="34" charset="0"/>
              <a:buNone/>
              <a:defRPr/>
            </a:pPr>
            <a:r>
              <a:rPr lang="it-IT" sz="1600" dirty="0" smtClean="0"/>
              <a:t> </a:t>
            </a:r>
          </a:p>
          <a:p>
            <a:pPr fontAlgn="auto">
              <a:spcAft>
                <a:spcPts val="0"/>
              </a:spcAft>
              <a:buFont typeface="Arial" panose="020B0604020202020204" pitchFamily="34" charset="0"/>
              <a:buChar char="•"/>
              <a:defRPr/>
            </a:pPr>
            <a:r>
              <a:rPr lang="it-IT" sz="1600" u="sng" dirty="0" smtClean="0"/>
              <a:t>A.S. Rovigo, via </a:t>
            </a:r>
            <a:r>
              <a:rPr lang="it-IT" sz="1600" u="sng" dirty="0" err="1" smtClean="0"/>
              <a:t>Sichirollo</a:t>
            </a:r>
            <a:r>
              <a:rPr lang="it-IT" sz="1600" u="sng" dirty="0" smtClean="0"/>
              <a:t> e </a:t>
            </a:r>
            <a:r>
              <a:rPr lang="it-IT" sz="1600" u="sng" dirty="0" err="1" smtClean="0"/>
              <a:t>Occhibello</a:t>
            </a:r>
            <a:r>
              <a:rPr lang="it-IT" sz="1600" u="sng" dirty="0" smtClean="0"/>
              <a:t> (outsourcing)</a:t>
            </a:r>
            <a:r>
              <a:rPr lang="it-IT" sz="1600" dirty="0" smtClean="0"/>
              <a:t>: trasferimento presso una sede demaniale in Rovigo, via Generale Gattinara</a:t>
            </a:r>
          </a:p>
          <a:p>
            <a:pPr fontAlgn="auto">
              <a:spcAft>
                <a:spcPts val="0"/>
              </a:spcAft>
              <a:buFont typeface="Arial" panose="020B0604020202020204" pitchFamily="34" charset="0"/>
              <a:buNone/>
              <a:defRPr/>
            </a:pPr>
            <a:r>
              <a:rPr lang="it-IT" sz="1600" b="1" dirty="0" smtClean="0"/>
              <a:t>Risparmio   € 97.734,88</a:t>
            </a:r>
            <a:r>
              <a:rPr lang="it-IT" sz="1600" dirty="0" smtClean="0"/>
              <a:t> </a:t>
            </a:r>
          </a:p>
          <a:p>
            <a:pPr fontAlgn="auto">
              <a:spcAft>
                <a:spcPts val="0"/>
              </a:spcAft>
              <a:buFont typeface="Arial" panose="020B0604020202020204" pitchFamily="34" charset="0"/>
              <a:buNone/>
              <a:defRPr/>
            </a:pPr>
            <a:endParaRPr lang="it-IT" sz="1600" dirty="0" smtClean="0"/>
          </a:p>
          <a:p>
            <a:pPr fontAlgn="auto">
              <a:spcAft>
                <a:spcPts val="0"/>
              </a:spcAft>
              <a:buFont typeface="Arial" panose="020B0604020202020204" pitchFamily="34" charset="0"/>
              <a:buNone/>
              <a:defRPr/>
            </a:pPr>
            <a:r>
              <a:rPr lang="it-IT" sz="1800" dirty="0" smtClean="0"/>
              <a:t> </a:t>
            </a:r>
          </a:p>
          <a:p>
            <a:pPr fontAlgn="auto">
              <a:spcAft>
                <a:spcPts val="0"/>
              </a:spcAft>
              <a:buFont typeface="Arial" panose="020B0604020202020204" pitchFamily="34" charset="0"/>
              <a:buNone/>
              <a:defRPr/>
            </a:pPr>
            <a:r>
              <a:rPr lang="it-IT" sz="1800" b="1" dirty="0" smtClean="0"/>
              <a:t> </a:t>
            </a:r>
            <a:endParaRPr lang="it-IT" sz="1800" dirty="0" smtClean="0"/>
          </a:p>
          <a:p>
            <a:pPr fontAlgn="auto">
              <a:spcAft>
                <a:spcPts val="0"/>
              </a:spcAft>
              <a:buFont typeface="Arial" panose="020B0604020202020204" pitchFamily="34" charset="0"/>
              <a:buNone/>
              <a:defRPr/>
            </a:pPr>
            <a:endParaRPr lang="it-IT" sz="3500" dirty="0" smtClean="0"/>
          </a:p>
          <a:p>
            <a:pPr fontAlgn="auto">
              <a:spcAft>
                <a:spcPts val="0"/>
              </a:spcAft>
              <a:buFont typeface="Arial" panose="020B0604020202020204" pitchFamily="34" charset="0"/>
              <a:buNone/>
              <a:defRPr/>
            </a:pPr>
            <a:r>
              <a:rPr lang="it-IT" sz="3500" b="1" dirty="0" smtClean="0"/>
              <a:t> </a:t>
            </a:r>
            <a:endParaRPr lang="it-IT" sz="3500" dirty="0" smtClean="0"/>
          </a:p>
          <a:p>
            <a:pPr fontAlgn="auto">
              <a:spcAft>
                <a:spcPts val="0"/>
              </a:spcAft>
              <a:buFont typeface="Arial" panose="020B0604020202020204" pitchFamily="34" charset="0"/>
              <a:buNone/>
              <a:defRPr/>
            </a:pPr>
            <a:r>
              <a:rPr lang="it-IT" sz="1600" dirty="0" smtClean="0"/>
              <a:t>			</a:t>
            </a:r>
          </a:p>
          <a:p>
            <a:pPr fontAlgn="auto">
              <a:lnSpc>
                <a:spcPct val="100000"/>
              </a:lnSpc>
              <a:spcBef>
                <a:spcPts val="0"/>
              </a:spcBef>
              <a:spcAft>
                <a:spcPts val="0"/>
              </a:spcAft>
              <a:buFont typeface="Arial" panose="020B0604020202020204" pitchFamily="34" charset="0"/>
              <a:buNone/>
              <a:defRPr/>
            </a:pPr>
            <a:endParaRPr lang="it-IT" sz="1600" dirty="0" smtClean="0"/>
          </a:p>
          <a:p>
            <a:pPr fontAlgn="auto">
              <a:spcAft>
                <a:spcPts val="0"/>
              </a:spcAft>
              <a:buFont typeface="Arial" panose="020B0604020202020204" pitchFamily="34" charset="0"/>
              <a:buChar char="•"/>
              <a:defRPr/>
            </a:pPr>
            <a:endParaRPr lang="it-IT" dirty="0"/>
          </a:p>
        </p:txBody>
      </p:sp>
      <p:sp>
        <p:nvSpPr>
          <p:cNvPr id="43011" name="CasellaDiTesto 7"/>
          <p:cNvSpPr txBox="1">
            <a:spLocks noChangeArrowheads="1"/>
          </p:cNvSpPr>
          <p:nvPr/>
        </p:nvSpPr>
        <p:spPr bwMode="auto">
          <a:xfrm>
            <a:off x="420688" y="3265488"/>
            <a:ext cx="4572000" cy="3324225"/>
          </a:xfrm>
          <a:prstGeom prst="rect">
            <a:avLst/>
          </a:prstGeom>
          <a:noFill/>
          <a:ln w="9525">
            <a:noFill/>
            <a:miter lim="800000"/>
            <a:headEnd/>
            <a:tailEnd/>
          </a:ln>
        </p:spPr>
        <p:txBody>
          <a:bodyPr>
            <a:spAutoFit/>
          </a:bodyPr>
          <a:lstStyle/>
          <a:p>
            <a:r>
              <a:rPr lang="it-IT">
                <a:latin typeface="Calibri" pitchFamily="34" charset="0"/>
              </a:rPr>
              <a:t>IMMOBILI DETENUTI  N. 117</a:t>
            </a:r>
          </a:p>
          <a:p>
            <a:endParaRPr lang="it-IT">
              <a:latin typeface="Calibri" pitchFamily="34" charset="0"/>
            </a:endParaRPr>
          </a:p>
          <a:p>
            <a:pPr>
              <a:buFont typeface="Wingdings" pitchFamily="2" charset="2"/>
              <a:buChar char="ü"/>
            </a:pPr>
            <a:r>
              <a:rPr lang="it-IT">
                <a:latin typeface="Calibri" pitchFamily="34" charset="0"/>
              </a:rPr>
              <a:t>  uso governativo n. 107</a:t>
            </a:r>
          </a:p>
          <a:p>
            <a:pPr>
              <a:buFont typeface="Wingdings" pitchFamily="2" charset="2"/>
              <a:buChar char="ü"/>
            </a:pPr>
            <a:r>
              <a:rPr lang="it-IT">
                <a:latin typeface="Calibri" pitchFamily="34" charset="0"/>
              </a:rPr>
              <a:t>  immobili in locazioni passiva n. 9</a:t>
            </a:r>
          </a:p>
          <a:p>
            <a:pPr>
              <a:buFont typeface="Wingdings" pitchFamily="2" charset="2"/>
              <a:buChar char="ü"/>
            </a:pPr>
            <a:r>
              <a:rPr lang="it-IT">
                <a:latin typeface="Calibri" pitchFamily="34" charset="0"/>
              </a:rPr>
              <a:t>  outsourcing n. 1</a:t>
            </a:r>
          </a:p>
          <a:p>
            <a:endParaRPr lang="it-IT">
              <a:latin typeface="Calibri" pitchFamily="34" charset="0"/>
            </a:endParaRPr>
          </a:p>
          <a:p>
            <a:r>
              <a:rPr lang="it-IT" sz="1400" b="1">
                <a:latin typeface="Calibri" pitchFamily="34" charset="0"/>
              </a:rPr>
              <a:t>RISPARMIO RIDUZIONE 15%   € 268.778,94</a:t>
            </a:r>
          </a:p>
          <a:p>
            <a:endParaRPr lang="it-IT" sz="1400" b="1">
              <a:latin typeface="Calibri" pitchFamily="34" charset="0"/>
            </a:endParaRPr>
          </a:p>
          <a:p>
            <a:r>
              <a:rPr lang="it-IT" sz="1400" b="1">
                <a:latin typeface="Calibri" pitchFamily="34" charset="0"/>
              </a:rPr>
              <a:t>TOTALE IMPORTO PAGATO ALL’ ATTUALITA’ € 1.528.545,61</a:t>
            </a:r>
          </a:p>
          <a:p>
            <a:endParaRPr lang="it-IT" sz="1400" b="1">
              <a:latin typeface="Calibri" pitchFamily="34" charset="0"/>
            </a:endParaRPr>
          </a:p>
          <a:p>
            <a:r>
              <a:rPr lang="it-IT" sz="1400" b="1">
                <a:latin typeface="Calibri" pitchFamily="34" charset="0"/>
              </a:rPr>
              <a:t>EDIFICI RILASCIATI  N.1</a:t>
            </a:r>
          </a:p>
          <a:p>
            <a:r>
              <a:rPr lang="it-IT" sz="1400" b="1">
                <a:latin typeface="Calibri" pitchFamily="34" charset="0"/>
              </a:rPr>
              <a:t>RISPARMIO  € 10.573,00</a:t>
            </a:r>
            <a:endParaRPr lang="it-IT" sz="1400">
              <a:latin typeface="Calibri" pitchFamily="34" charset="0"/>
            </a:endParaRPr>
          </a:p>
          <a:p>
            <a:endParaRPr lang="it-IT" b="1">
              <a:latin typeface="Calibri" pitchFamily="34" charset="0"/>
            </a:endParaRPr>
          </a:p>
        </p:txBody>
      </p:sp>
      <p:sp>
        <p:nvSpPr>
          <p:cNvPr id="43012" name="Rettangolo 5"/>
          <p:cNvSpPr>
            <a:spLocks noChangeArrowheads="1"/>
          </p:cNvSpPr>
          <p:nvPr/>
        </p:nvSpPr>
        <p:spPr bwMode="auto">
          <a:xfrm>
            <a:off x="493713" y="255588"/>
            <a:ext cx="2312987" cy="646112"/>
          </a:xfrm>
          <a:prstGeom prst="rect">
            <a:avLst/>
          </a:prstGeom>
          <a:noFill/>
          <a:ln w="9525">
            <a:noFill/>
            <a:miter lim="800000"/>
            <a:headEnd/>
            <a:tailEnd/>
          </a:ln>
        </p:spPr>
        <p:txBody>
          <a:bodyPr>
            <a:spAutoFit/>
          </a:bodyPr>
          <a:lstStyle/>
          <a:p>
            <a:r>
              <a:rPr lang="it-IT" sz="3600" b="1">
                <a:latin typeface="Calibri" pitchFamily="34" charset="0"/>
              </a:rPr>
              <a:t>VENETO</a:t>
            </a:r>
          </a:p>
        </p:txBody>
      </p:sp>
      <p:pic>
        <p:nvPicPr>
          <p:cNvPr id="43013" name="Immagine 9"/>
          <p:cNvPicPr>
            <a:picLocks noChangeAspect="1"/>
          </p:cNvPicPr>
          <p:nvPr/>
        </p:nvPicPr>
        <p:blipFill>
          <a:blip r:embed="rId2" cstate="print"/>
          <a:srcRect/>
          <a:stretch>
            <a:fillRect/>
          </a:stretch>
        </p:blipFill>
        <p:spPr bwMode="auto">
          <a:xfrm>
            <a:off x="412750" y="877888"/>
            <a:ext cx="2097088" cy="2392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9638" y="544513"/>
            <a:ext cx="4271962" cy="611187"/>
          </a:xfrm>
        </p:spPr>
        <p:txBody>
          <a:bodyPr rtlCol="0">
            <a:normAutofit fontScale="90000"/>
          </a:bodyPr>
          <a:lstStyle/>
          <a:p>
            <a:pPr fontAlgn="auto">
              <a:spcAft>
                <a:spcPts val="0"/>
              </a:spcAft>
              <a:defRPr/>
            </a:pPr>
            <a:r>
              <a:rPr lang="it-IT" b="1" dirty="0" smtClean="0">
                <a:latin typeface="+mn-lt"/>
              </a:rPr>
              <a:t>PIANO EUR/1 </a:t>
            </a:r>
            <a:endParaRPr lang="it-IT" dirty="0" smtClean="0">
              <a:latin typeface="+mn-lt"/>
            </a:endParaRPr>
          </a:p>
        </p:txBody>
      </p:sp>
      <p:sp>
        <p:nvSpPr>
          <p:cNvPr id="3" name="Segnaposto contenuto 2"/>
          <p:cNvSpPr>
            <a:spLocks noGrp="1"/>
          </p:cNvSpPr>
          <p:nvPr>
            <p:ph sz="half" idx="1"/>
          </p:nvPr>
        </p:nvSpPr>
        <p:spPr>
          <a:xfrm>
            <a:off x="869950" y="1720850"/>
            <a:ext cx="5324475" cy="3640138"/>
          </a:xfrm>
        </p:spPr>
        <p:txBody>
          <a:bodyPr rtlCol="0">
            <a:normAutofit/>
          </a:bodyPr>
          <a:lstStyle/>
          <a:p>
            <a:pPr marL="0" indent="0" fontAlgn="auto">
              <a:spcAft>
                <a:spcPts val="0"/>
              </a:spcAft>
              <a:buFont typeface="Arial" panose="020B0604020202020204" pitchFamily="34" charset="0"/>
              <a:buNone/>
              <a:defRPr/>
            </a:pPr>
            <a:endParaRPr lang="it-IT" sz="2000" dirty="0" smtClean="0"/>
          </a:p>
          <a:p>
            <a:pPr marL="0" indent="0" fontAlgn="auto">
              <a:spcAft>
                <a:spcPts val="0"/>
              </a:spcAft>
              <a:buFont typeface="Arial" panose="020B0604020202020204" pitchFamily="34" charset="0"/>
              <a:buNone/>
              <a:defRPr/>
            </a:pPr>
            <a:r>
              <a:rPr lang="it-IT" dirty="0" smtClean="0"/>
              <a:t>Come si evince dalle tabelle regionali il Lazio è la regione con un importo dei fitti di gran lunga più alto di tutti: 40% del totale nazionale.</a:t>
            </a:r>
          </a:p>
          <a:p>
            <a:pPr marL="0" indent="0" fontAlgn="auto">
              <a:spcAft>
                <a:spcPts val="0"/>
              </a:spcAft>
              <a:buFont typeface="Arial" panose="020B0604020202020204" pitchFamily="34" charset="0"/>
              <a:buNone/>
              <a:defRPr/>
            </a:pPr>
            <a:r>
              <a:rPr lang="it-IT" b="1" dirty="0" smtClean="0"/>
              <a:t>E’ il risultato della situazione dell’EUR</a:t>
            </a:r>
          </a:p>
          <a:p>
            <a:pPr fontAlgn="auto">
              <a:spcAft>
                <a:spcPts val="0"/>
              </a:spcAft>
              <a:buFont typeface="Arial" panose="020B0604020202020204" pitchFamily="34" charset="0"/>
              <a:buChar char="•"/>
              <a:defRPr/>
            </a:pPr>
            <a:endParaRPr lang="it-IT" dirty="0"/>
          </a:p>
        </p:txBody>
      </p:sp>
      <p:sp>
        <p:nvSpPr>
          <p:cNvPr id="7" name="Segnaposto contenuto 6"/>
          <p:cNvSpPr>
            <a:spLocks noGrp="1"/>
          </p:cNvSpPr>
          <p:nvPr>
            <p:ph sz="half" idx="2"/>
          </p:nvPr>
        </p:nvSpPr>
        <p:spPr>
          <a:xfrm>
            <a:off x="6750050" y="134938"/>
            <a:ext cx="5110163" cy="6499225"/>
          </a:xfrm>
        </p:spPr>
        <p:txBody>
          <a:bodyPr rtlCol="0">
            <a:normAutofit fontScale="25000" lnSpcReduction="20000"/>
          </a:bodyPr>
          <a:lstStyle/>
          <a:p>
            <a:pPr fontAlgn="auto">
              <a:lnSpc>
                <a:spcPct val="100000"/>
              </a:lnSpc>
              <a:spcBef>
                <a:spcPts val="0"/>
              </a:spcBef>
              <a:spcAft>
                <a:spcPts val="0"/>
              </a:spcAft>
              <a:buFont typeface="Arial" panose="020B0604020202020204" pitchFamily="34" charset="0"/>
              <a:buNone/>
              <a:defRPr/>
            </a:pPr>
            <a:endParaRPr lang="it-IT" sz="1600" b="1" dirty="0" smtClean="0"/>
          </a:p>
          <a:p>
            <a:pPr fontAlgn="auto">
              <a:lnSpc>
                <a:spcPct val="100000"/>
              </a:lnSpc>
              <a:spcBef>
                <a:spcPts val="0"/>
              </a:spcBef>
              <a:spcAft>
                <a:spcPts val="0"/>
              </a:spcAft>
              <a:buFont typeface="Arial" panose="020B0604020202020204" pitchFamily="34" charset="0"/>
              <a:buNone/>
              <a:defRPr/>
            </a:pPr>
            <a:r>
              <a:rPr lang="it-IT" sz="800" b="1" dirty="0" smtClean="0"/>
              <a:t> </a:t>
            </a:r>
            <a:endParaRPr lang="it-IT" sz="1600" dirty="0" smtClean="0"/>
          </a:p>
          <a:p>
            <a:pPr fontAlgn="auto">
              <a:spcAft>
                <a:spcPts val="0"/>
              </a:spcAft>
              <a:buFont typeface="Arial" panose="020B0604020202020204" pitchFamily="34" charset="0"/>
              <a:buNone/>
              <a:defRPr/>
            </a:pPr>
            <a:r>
              <a:rPr lang="it-IT" sz="6400" b="1" dirty="0" smtClean="0"/>
              <a:t>RIEPILOGO COSTI LOCAZIONI PASSIVE  EUR</a:t>
            </a:r>
            <a:endParaRPr lang="it-IT" sz="6400" dirty="0" smtClean="0"/>
          </a:p>
          <a:p>
            <a:pPr fontAlgn="auto">
              <a:spcAft>
                <a:spcPts val="0"/>
              </a:spcAft>
              <a:buFont typeface="Arial" panose="020B0604020202020204" pitchFamily="34" charset="0"/>
              <a:buNone/>
              <a:defRPr/>
            </a:pPr>
            <a:r>
              <a:rPr lang="it-IT" sz="4800" dirty="0" smtClean="0"/>
              <a:t>Aggiornati al 17 settembre 2014 </a:t>
            </a:r>
          </a:p>
          <a:p>
            <a:pPr fontAlgn="auto">
              <a:spcAft>
                <a:spcPts val="0"/>
              </a:spcAft>
              <a:buFont typeface="Arial" panose="020B0604020202020204" pitchFamily="34" charset="0"/>
              <a:buNone/>
              <a:defRPr/>
            </a:pPr>
            <a:r>
              <a:rPr lang="it-IT" sz="4800" dirty="0" smtClean="0"/>
              <a:t> </a:t>
            </a:r>
          </a:p>
          <a:p>
            <a:pPr marL="0" indent="0" fontAlgn="auto">
              <a:spcAft>
                <a:spcPts val="0"/>
              </a:spcAft>
              <a:buFont typeface="Arial" panose="020B0604020202020204" pitchFamily="34" charset="0"/>
              <a:buNone/>
              <a:defRPr/>
            </a:pPr>
            <a:r>
              <a:rPr lang="it-IT" sz="6400" dirty="0" smtClean="0"/>
              <a:t>ISTITUTO CENTRALE PER DEMOETNOANTROPOLOGIA (MUSEO DELLE ARTI E TRADIZIONI POPOLARI)</a:t>
            </a:r>
          </a:p>
          <a:p>
            <a:pPr marL="0" indent="0" fontAlgn="auto">
              <a:spcAft>
                <a:spcPts val="0"/>
              </a:spcAft>
              <a:buFont typeface="Arial" panose="020B0604020202020204" pitchFamily="34" charset="0"/>
              <a:buNone/>
              <a:defRPr/>
            </a:pPr>
            <a:r>
              <a:rPr lang="it-IT" sz="4800" dirty="0" smtClean="0"/>
              <a:t>pagati dalla PAABAC  </a:t>
            </a:r>
            <a:r>
              <a:rPr lang="it-IT" sz="4800" b="1" dirty="0" smtClean="0"/>
              <a:t>€ 2.028.661,74 </a:t>
            </a:r>
            <a:r>
              <a:rPr lang="it-IT" sz="4800" dirty="0" smtClean="0"/>
              <a:t>IVA inclusa</a:t>
            </a:r>
          </a:p>
          <a:p>
            <a:pPr fontAlgn="auto">
              <a:spcAft>
                <a:spcPts val="0"/>
              </a:spcAft>
              <a:buFont typeface="Arial" panose="020B0604020202020204" pitchFamily="34" charset="0"/>
              <a:buNone/>
              <a:defRPr/>
            </a:pPr>
            <a:r>
              <a:rPr lang="it-IT" sz="4800" dirty="0" smtClean="0"/>
              <a:t> </a:t>
            </a:r>
          </a:p>
          <a:p>
            <a:pPr fontAlgn="auto">
              <a:spcAft>
                <a:spcPts val="0"/>
              </a:spcAft>
              <a:buFont typeface="Arial" panose="020B0604020202020204" pitchFamily="34" charset="0"/>
              <a:buNone/>
              <a:defRPr/>
            </a:pPr>
            <a:r>
              <a:rPr lang="it-IT" sz="6400" dirty="0" smtClean="0"/>
              <a:t>ARCHIVIO CENTRALE DELLO STATO</a:t>
            </a:r>
          </a:p>
          <a:p>
            <a:pPr fontAlgn="auto">
              <a:spcAft>
                <a:spcPts val="0"/>
              </a:spcAft>
              <a:buFont typeface="Arial" panose="020B0604020202020204" pitchFamily="34" charset="0"/>
              <a:buNone/>
              <a:defRPr/>
            </a:pPr>
            <a:r>
              <a:rPr lang="it-IT" sz="4800" dirty="0" smtClean="0"/>
              <a:t> pagati dalla Direzione Generale per gli Archivi   </a:t>
            </a:r>
            <a:r>
              <a:rPr lang="it-IT" sz="4800" b="1" dirty="0" smtClean="0"/>
              <a:t>€ 4.333.532,34 </a:t>
            </a:r>
            <a:r>
              <a:rPr lang="it-IT" sz="4800" dirty="0" smtClean="0"/>
              <a:t>IVA inclusa</a:t>
            </a:r>
          </a:p>
          <a:p>
            <a:pPr fontAlgn="auto">
              <a:spcAft>
                <a:spcPts val="0"/>
              </a:spcAft>
              <a:buFont typeface="Arial" panose="020B0604020202020204" pitchFamily="34" charset="0"/>
              <a:buNone/>
              <a:defRPr/>
            </a:pPr>
            <a:r>
              <a:rPr lang="it-IT" sz="4800" dirty="0" smtClean="0"/>
              <a:t> </a:t>
            </a:r>
          </a:p>
          <a:p>
            <a:pPr fontAlgn="auto">
              <a:spcAft>
                <a:spcPts val="0"/>
              </a:spcAft>
              <a:buFont typeface="Arial" panose="020B0604020202020204" pitchFamily="34" charset="0"/>
              <a:buNone/>
              <a:defRPr/>
            </a:pPr>
            <a:r>
              <a:rPr lang="it-IT" sz="6400" dirty="0" smtClean="0"/>
              <a:t>PIGORINI + MUSEO DELL’ALTO MEDIOEVO  </a:t>
            </a:r>
          </a:p>
          <a:p>
            <a:pPr fontAlgn="auto">
              <a:spcAft>
                <a:spcPts val="0"/>
              </a:spcAft>
              <a:buFont typeface="Arial" panose="020B0604020202020204" pitchFamily="34" charset="0"/>
              <a:buNone/>
              <a:defRPr/>
            </a:pPr>
            <a:r>
              <a:rPr lang="it-IT" sz="4800" dirty="0" smtClean="0"/>
              <a:t>  pagati dalla Direzione Generale per le Antichità   </a:t>
            </a:r>
            <a:r>
              <a:rPr lang="it-IT" sz="4800" b="1" dirty="0" smtClean="0"/>
              <a:t> € 3.742.343,89 </a:t>
            </a:r>
            <a:r>
              <a:rPr lang="it-IT" sz="4800" dirty="0" smtClean="0"/>
              <a:t>IVA inclusa </a:t>
            </a:r>
            <a:r>
              <a:rPr lang="it-IT" sz="4800" b="1" dirty="0" smtClean="0"/>
              <a:t>   </a:t>
            </a:r>
            <a:endParaRPr lang="it-IT" sz="4800" dirty="0" smtClean="0"/>
          </a:p>
          <a:p>
            <a:pPr fontAlgn="auto">
              <a:spcAft>
                <a:spcPts val="0"/>
              </a:spcAft>
              <a:buFont typeface="Arial" panose="020B0604020202020204" pitchFamily="34" charset="0"/>
              <a:buNone/>
              <a:defRPr/>
            </a:pPr>
            <a:r>
              <a:rPr lang="it-IT" sz="4800" dirty="0" smtClean="0"/>
              <a:t> </a:t>
            </a:r>
            <a:r>
              <a:rPr lang="it-IT" sz="4800" b="1" dirty="0" smtClean="0"/>
              <a:t> </a:t>
            </a:r>
            <a:endParaRPr lang="it-IT" sz="4800" dirty="0" smtClean="0"/>
          </a:p>
          <a:p>
            <a:pPr fontAlgn="auto">
              <a:spcAft>
                <a:spcPts val="0"/>
              </a:spcAft>
              <a:buFont typeface="Arial" panose="020B0604020202020204" pitchFamily="34" charset="0"/>
              <a:buNone/>
              <a:defRPr/>
            </a:pPr>
            <a:r>
              <a:rPr lang="it-IT" sz="5600" b="1" dirty="0" smtClean="0"/>
              <a:t>TOTALE  € 10.104.537,97 </a:t>
            </a:r>
            <a:r>
              <a:rPr lang="it-IT" sz="5600" dirty="0" smtClean="0"/>
              <a:t>IVA INCLUSA</a:t>
            </a:r>
          </a:p>
          <a:p>
            <a:pPr fontAlgn="auto">
              <a:spcAft>
                <a:spcPts val="0"/>
              </a:spcAft>
              <a:buFont typeface="Arial" panose="020B0604020202020204" pitchFamily="34" charset="0"/>
              <a:buNone/>
              <a:defRPr/>
            </a:pPr>
            <a:r>
              <a:rPr lang="it-IT" sz="4800" b="1" dirty="0" smtClean="0"/>
              <a:t> </a:t>
            </a:r>
            <a:endParaRPr lang="it-IT" sz="4800" dirty="0" smtClean="0"/>
          </a:p>
          <a:p>
            <a:pPr fontAlgn="auto">
              <a:spcAft>
                <a:spcPts val="0"/>
              </a:spcAft>
              <a:buFont typeface="Arial" panose="020B0604020202020204" pitchFamily="34" charset="0"/>
              <a:buNone/>
              <a:defRPr/>
            </a:pPr>
            <a:r>
              <a:rPr lang="it-IT" sz="6400" dirty="0" smtClean="0"/>
              <a:t>MUSEO NAZIONALE </a:t>
            </a:r>
            <a:r>
              <a:rPr lang="it-IT" sz="6400" dirty="0" err="1" smtClean="0"/>
              <a:t>DI</a:t>
            </a:r>
            <a:r>
              <a:rPr lang="it-IT" sz="6400" dirty="0" smtClean="0"/>
              <a:t> ARTE ORIENTALE "</a:t>
            </a:r>
            <a:r>
              <a:rPr lang="it-IT" sz="6400" dirty="0" err="1" smtClean="0"/>
              <a:t>G.TUCCI</a:t>
            </a:r>
            <a:r>
              <a:rPr lang="it-IT" sz="6400" dirty="0" smtClean="0"/>
              <a:t>“</a:t>
            </a:r>
          </a:p>
          <a:p>
            <a:pPr fontAlgn="auto">
              <a:spcAft>
                <a:spcPts val="0"/>
              </a:spcAft>
              <a:buFont typeface="Arial" panose="020B0604020202020204" pitchFamily="34" charset="0"/>
              <a:buNone/>
              <a:defRPr/>
            </a:pPr>
            <a:r>
              <a:rPr lang="it-IT" sz="4800" dirty="0" smtClean="0"/>
              <a:t>pagati dalla Direzione generale Antichità  </a:t>
            </a:r>
            <a:r>
              <a:rPr lang="it-IT" sz="4800" b="1" dirty="0" smtClean="0"/>
              <a:t>€ 831.454,42 </a:t>
            </a:r>
            <a:r>
              <a:rPr lang="it-IT" sz="4800" dirty="0" smtClean="0"/>
              <a:t>IVA inclusa</a:t>
            </a:r>
          </a:p>
          <a:p>
            <a:pPr fontAlgn="auto">
              <a:spcAft>
                <a:spcPts val="0"/>
              </a:spcAft>
              <a:buFont typeface="Arial" panose="020B0604020202020204" pitchFamily="34" charset="0"/>
              <a:buNone/>
              <a:defRPr/>
            </a:pPr>
            <a:r>
              <a:rPr lang="it-IT" sz="4800" b="1" dirty="0" smtClean="0"/>
              <a:t>  </a:t>
            </a:r>
            <a:endParaRPr lang="it-IT" sz="4800" dirty="0" smtClean="0"/>
          </a:p>
          <a:p>
            <a:pPr fontAlgn="auto">
              <a:spcAft>
                <a:spcPts val="0"/>
              </a:spcAft>
              <a:buFont typeface="Arial" panose="020B0604020202020204" pitchFamily="34" charset="0"/>
              <a:buNone/>
              <a:defRPr/>
            </a:pPr>
            <a:r>
              <a:rPr lang="it-IT" sz="6400" dirty="0" smtClean="0"/>
              <a:t>DIREZIONE GENERALE ARCHIVI </a:t>
            </a:r>
            <a:endParaRPr lang="it-IT" sz="4800" dirty="0" smtClean="0"/>
          </a:p>
          <a:p>
            <a:pPr fontAlgn="auto">
              <a:spcAft>
                <a:spcPts val="0"/>
              </a:spcAft>
              <a:buFont typeface="Arial" panose="020B0604020202020204" pitchFamily="34" charset="0"/>
              <a:buNone/>
              <a:defRPr/>
            </a:pPr>
            <a:r>
              <a:rPr lang="it-IT" sz="4800" dirty="0" smtClean="0"/>
              <a:t>pagati dalla direzione generale per gli Archivi , Via Gaeta 8/a   </a:t>
            </a:r>
            <a:r>
              <a:rPr lang="it-IT" sz="4800" b="1" dirty="0" smtClean="0"/>
              <a:t>€ 453.817,89 </a:t>
            </a:r>
            <a:r>
              <a:rPr lang="it-IT" sz="4800" dirty="0" smtClean="0"/>
              <a:t>IVA inclusa</a:t>
            </a:r>
          </a:p>
          <a:p>
            <a:pPr fontAlgn="auto">
              <a:spcAft>
                <a:spcPts val="0"/>
              </a:spcAft>
              <a:buFont typeface="Arial" panose="020B0604020202020204" pitchFamily="34" charset="0"/>
              <a:buNone/>
              <a:defRPr/>
            </a:pPr>
            <a:r>
              <a:rPr lang="it-IT" sz="4800" dirty="0" smtClean="0"/>
              <a:t> </a:t>
            </a:r>
          </a:p>
          <a:p>
            <a:pPr marL="0" indent="0" fontAlgn="auto">
              <a:spcAft>
                <a:spcPts val="0"/>
              </a:spcAft>
              <a:buFont typeface="Arial" panose="020B0604020202020204" pitchFamily="34" charset="0"/>
              <a:buNone/>
              <a:defRPr/>
            </a:pPr>
            <a:r>
              <a:rPr lang="it-IT" sz="4800" b="1" dirty="0" smtClean="0"/>
              <a:t>Tutti gli importi sono già stati decurtati del 15% previsto dalla legge</a:t>
            </a:r>
          </a:p>
          <a:p>
            <a:pPr fontAlgn="auto">
              <a:spcAft>
                <a:spcPts val="0"/>
              </a:spcAft>
              <a:buFont typeface="Arial" panose="020B0604020202020204" pitchFamily="34" charset="0"/>
              <a:buNone/>
              <a:defRPr/>
            </a:pPr>
            <a:r>
              <a:rPr lang="it-IT" sz="4800" b="1" dirty="0" smtClean="0"/>
              <a:t> </a:t>
            </a:r>
            <a:endParaRPr lang="it-IT" sz="4800" dirty="0" smtClean="0"/>
          </a:p>
          <a:p>
            <a:pPr fontAlgn="auto">
              <a:spcAft>
                <a:spcPts val="0"/>
              </a:spcAft>
              <a:buFont typeface="Arial" panose="020B0604020202020204" pitchFamily="34" charset="0"/>
              <a:buNone/>
              <a:defRPr/>
            </a:pPr>
            <a:endParaRPr lang="it-IT" sz="3500" dirty="0" smtClean="0"/>
          </a:p>
          <a:p>
            <a:pPr fontAlgn="auto">
              <a:spcAft>
                <a:spcPts val="0"/>
              </a:spcAft>
              <a:buFont typeface="Arial" panose="020B0604020202020204" pitchFamily="34" charset="0"/>
              <a:buNone/>
              <a:defRPr/>
            </a:pPr>
            <a:r>
              <a:rPr lang="it-IT" sz="3500" b="1" dirty="0" smtClean="0"/>
              <a:t> </a:t>
            </a:r>
            <a:endParaRPr lang="it-IT" sz="3500" dirty="0" smtClean="0"/>
          </a:p>
          <a:p>
            <a:pPr fontAlgn="auto">
              <a:spcAft>
                <a:spcPts val="0"/>
              </a:spcAft>
              <a:buFont typeface="Arial" panose="020B0604020202020204" pitchFamily="34" charset="0"/>
              <a:buNone/>
              <a:defRPr/>
            </a:pPr>
            <a:r>
              <a:rPr lang="it-IT" sz="1600" dirty="0" smtClean="0"/>
              <a:t>			</a:t>
            </a:r>
          </a:p>
          <a:p>
            <a:pPr fontAlgn="auto">
              <a:lnSpc>
                <a:spcPct val="100000"/>
              </a:lnSpc>
              <a:spcBef>
                <a:spcPts val="0"/>
              </a:spcBef>
              <a:spcAft>
                <a:spcPts val="0"/>
              </a:spcAft>
              <a:buFont typeface="Arial" panose="020B0604020202020204" pitchFamily="34" charset="0"/>
              <a:buNone/>
              <a:defRPr/>
            </a:pPr>
            <a:endParaRPr lang="it-IT" sz="1600" dirty="0" smtClean="0"/>
          </a:p>
          <a:p>
            <a:pPr fontAlgn="auto">
              <a:spcAft>
                <a:spcPts val="0"/>
              </a:spcAft>
              <a:buFont typeface="Arial" panose="020B0604020202020204" pitchFamily="34" charset="0"/>
              <a:buChar char="•"/>
              <a:defRPr/>
            </a:pP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2750" y="328613"/>
            <a:ext cx="4006850" cy="801687"/>
          </a:xfrm>
        </p:spPr>
        <p:txBody>
          <a:bodyPr rtlCol="0">
            <a:normAutofit fontScale="90000"/>
          </a:bodyPr>
          <a:lstStyle/>
          <a:p>
            <a:pPr fontAlgn="auto">
              <a:spcAft>
                <a:spcPts val="0"/>
              </a:spcAft>
              <a:defRPr/>
            </a:pPr>
            <a:r>
              <a:rPr lang="it-IT" b="1" dirty="0" smtClean="0">
                <a:latin typeface="+mn-lt"/>
              </a:rPr>
              <a:t/>
            </a:r>
            <a:br>
              <a:rPr lang="it-IT" b="1" dirty="0" smtClean="0">
                <a:latin typeface="+mn-lt"/>
              </a:rPr>
            </a:br>
            <a:r>
              <a:rPr lang="it-IT" dirty="0" smtClean="0">
                <a:latin typeface="+mn-lt"/>
              </a:rPr>
              <a:t/>
            </a:r>
            <a:br>
              <a:rPr lang="it-IT" dirty="0" smtClean="0">
                <a:latin typeface="+mn-lt"/>
              </a:rPr>
            </a:br>
            <a:endParaRPr lang="it-IT" sz="2800" b="1" dirty="0">
              <a:latin typeface="+mn-lt"/>
            </a:endParaRPr>
          </a:p>
        </p:txBody>
      </p:sp>
      <p:sp>
        <p:nvSpPr>
          <p:cNvPr id="45058" name="Rettangolo 5"/>
          <p:cNvSpPr>
            <a:spLocks noChangeArrowheads="1"/>
          </p:cNvSpPr>
          <p:nvPr/>
        </p:nvSpPr>
        <p:spPr bwMode="auto">
          <a:xfrm>
            <a:off x="833438" y="147638"/>
            <a:ext cx="4040187" cy="708025"/>
          </a:xfrm>
          <a:prstGeom prst="rect">
            <a:avLst/>
          </a:prstGeom>
          <a:noFill/>
          <a:ln w="9525">
            <a:noFill/>
            <a:miter lim="800000"/>
            <a:headEnd/>
            <a:tailEnd/>
          </a:ln>
        </p:spPr>
        <p:txBody>
          <a:bodyPr>
            <a:spAutoFit/>
          </a:bodyPr>
          <a:lstStyle/>
          <a:p>
            <a:r>
              <a:rPr lang="it-IT" sz="4000" b="1">
                <a:latin typeface="Calibri" pitchFamily="34" charset="0"/>
              </a:rPr>
              <a:t>PIANO EUR /2</a:t>
            </a:r>
            <a:endParaRPr lang="it-IT" sz="4000">
              <a:latin typeface="Calibri" pitchFamily="34" charset="0"/>
            </a:endParaRPr>
          </a:p>
        </p:txBody>
      </p:sp>
      <p:sp>
        <p:nvSpPr>
          <p:cNvPr id="45059" name="CasellaDiTesto 14"/>
          <p:cNvSpPr txBox="1">
            <a:spLocks noChangeArrowheads="1"/>
          </p:cNvSpPr>
          <p:nvPr/>
        </p:nvSpPr>
        <p:spPr bwMode="auto">
          <a:xfrm>
            <a:off x="6149975" y="3424238"/>
            <a:ext cx="5459413" cy="3078162"/>
          </a:xfrm>
          <a:prstGeom prst="rect">
            <a:avLst/>
          </a:prstGeom>
          <a:noFill/>
          <a:ln w="9525">
            <a:noFill/>
            <a:miter lim="800000"/>
            <a:headEnd/>
            <a:tailEnd/>
          </a:ln>
        </p:spPr>
        <p:txBody>
          <a:bodyPr>
            <a:spAutoFit/>
          </a:bodyPr>
          <a:lstStyle/>
          <a:p>
            <a:r>
              <a:rPr lang="it-IT" b="1">
                <a:latin typeface="Calibri" pitchFamily="34" charset="0"/>
              </a:rPr>
              <a:t>PREVISIONI DI SPESA</a:t>
            </a:r>
          </a:p>
          <a:p>
            <a:endParaRPr lang="it-IT" sz="1400">
              <a:latin typeface="Calibri" pitchFamily="34" charset="0"/>
            </a:endParaRPr>
          </a:p>
          <a:p>
            <a:r>
              <a:rPr lang="it-IT">
                <a:latin typeface="Calibri" pitchFamily="34" charset="0"/>
              </a:rPr>
              <a:t>Le previsioni di spesa sono, suddivise in due categorie:</a:t>
            </a:r>
          </a:p>
          <a:p>
            <a:endParaRPr lang="it-IT">
              <a:latin typeface="Calibri" pitchFamily="34" charset="0"/>
            </a:endParaRPr>
          </a:p>
          <a:p>
            <a:r>
              <a:rPr lang="it-IT">
                <a:latin typeface="Calibri" pitchFamily="34" charset="0"/>
              </a:rPr>
              <a:t>1. adeguamento strutturale </a:t>
            </a:r>
          </a:p>
          <a:p>
            <a:r>
              <a:rPr lang="it-IT">
                <a:latin typeface="Calibri" pitchFamily="34" charset="0"/>
              </a:rPr>
              <a:t>costo preventivato </a:t>
            </a:r>
          </a:p>
          <a:p>
            <a:r>
              <a:rPr lang="it-IT">
                <a:latin typeface="Calibri" pitchFamily="34" charset="0"/>
              </a:rPr>
              <a:t>da € 7.370.000,00  a € 3.626.429,00 </a:t>
            </a:r>
          </a:p>
          <a:p>
            <a:endParaRPr lang="it-IT">
              <a:latin typeface="Calibri" pitchFamily="34" charset="0"/>
            </a:endParaRPr>
          </a:p>
          <a:p>
            <a:r>
              <a:rPr lang="it-IT">
                <a:latin typeface="Calibri" pitchFamily="34" charset="0"/>
              </a:rPr>
              <a:t>2. trasporto di oggetti museali, materiale documentario e mobilio dei tre Istituti interessati </a:t>
            </a:r>
          </a:p>
          <a:p>
            <a:r>
              <a:rPr lang="it-IT">
                <a:latin typeface="Calibri" pitchFamily="34" charset="0"/>
              </a:rPr>
              <a:t>costo preventivato  € 1.000.000,00 circa. </a:t>
            </a:r>
          </a:p>
        </p:txBody>
      </p:sp>
      <p:sp>
        <p:nvSpPr>
          <p:cNvPr id="45060" name="CasellaDiTesto 18"/>
          <p:cNvSpPr txBox="1">
            <a:spLocks noChangeArrowheads="1"/>
          </p:cNvSpPr>
          <p:nvPr/>
        </p:nvSpPr>
        <p:spPr bwMode="auto">
          <a:xfrm>
            <a:off x="779463" y="1308100"/>
            <a:ext cx="4598987" cy="4772025"/>
          </a:xfrm>
          <a:prstGeom prst="rect">
            <a:avLst/>
          </a:prstGeom>
          <a:noFill/>
          <a:ln w="9525">
            <a:noFill/>
            <a:miter lim="800000"/>
            <a:headEnd/>
            <a:tailEnd/>
          </a:ln>
        </p:spPr>
        <p:txBody>
          <a:bodyPr>
            <a:spAutoFit/>
          </a:bodyPr>
          <a:lstStyle/>
          <a:p>
            <a:r>
              <a:rPr lang="it-IT" sz="1600">
                <a:latin typeface="Calibri" pitchFamily="34" charset="0"/>
              </a:rPr>
              <a:t>Nell’ambito di tali criticità si è affrontato prioritariamente il problema relativo alle sedi del Museo Nazionale d’Arte Orientale “G.Tucci” e della Direzione Generale per gli Archivi ambedue attualmente in locazione passiva in immobili di proprietà privata. </a:t>
            </a:r>
          </a:p>
          <a:p>
            <a:endParaRPr lang="it-IT" sz="1600">
              <a:latin typeface="Calibri" pitchFamily="34" charset="0"/>
            </a:endParaRPr>
          </a:p>
          <a:p>
            <a:r>
              <a:rPr lang="it-IT" sz="1600">
                <a:latin typeface="Calibri" pitchFamily="34" charset="0"/>
              </a:rPr>
              <a:t>La proposta avanzata è quella di trasferire entrambe le sedi negli spazi  dell’edificio laterale sinistro dell’Archivio Centrale dello Stato in piazzale degli Archivi all’EUR.</a:t>
            </a:r>
          </a:p>
          <a:p>
            <a:endParaRPr lang="it-IT" sz="1600">
              <a:latin typeface="Calibri" pitchFamily="34" charset="0"/>
            </a:endParaRPr>
          </a:p>
          <a:p>
            <a:r>
              <a:rPr lang="it-IT" sz="1600">
                <a:latin typeface="Calibri" pitchFamily="34" charset="0"/>
              </a:rPr>
              <a:t>Per meglio garantirne  la conservazione dei materiali, risulta opportuno trasferire gli archivi meno consultati, presso il deposito di Pomezia dove vi sono ancora spazi disponibili.</a:t>
            </a:r>
          </a:p>
          <a:p>
            <a:r>
              <a:rPr lang="it-IT" sz="1600">
                <a:latin typeface="Calibri" pitchFamily="34" charset="0"/>
              </a:rPr>
              <a:t>Risulta inoltro vantaggioso destinare ad una struttura museale e a uffici, spazi particolarmente suggestivi e di grande impatto architettonico.</a:t>
            </a:r>
          </a:p>
        </p:txBody>
      </p:sp>
      <p:sp>
        <p:nvSpPr>
          <p:cNvPr id="20" name="Segnaposto contenuto 19"/>
          <p:cNvSpPr>
            <a:spLocks noGrp="1"/>
          </p:cNvSpPr>
          <p:nvPr>
            <p:ph sz="half" idx="2"/>
          </p:nvPr>
        </p:nvSpPr>
        <p:spPr>
          <a:xfrm>
            <a:off x="6189663" y="276225"/>
            <a:ext cx="5181600" cy="2917825"/>
          </a:xfrm>
        </p:spPr>
        <p:txBody>
          <a:bodyPr rtlCol="0">
            <a:spAutoFit/>
          </a:bodyPr>
          <a:lstStyle/>
          <a:p>
            <a:pPr fontAlgn="auto">
              <a:spcAft>
                <a:spcPts val="0"/>
              </a:spcAft>
              <a:buFont typeface="Arial" panose="020B0604020202020204" pitchFamily="34" charset="0"/>
              <a:buNone/>
              <a:defRPr/>
            </a:pPr>
            <a:r>
              <a:rPr lang="it-IT" sz="1800" b="1" dirty="0" smtClean="0"/>
              <a:t>DISMISSIONI</a:t>
            </a:r>
          </a:p>
          <a:p>
            <a:pPr fontAlgn="auto">
              <a:spcAft>
                <a:spcPts val="0"/>
              </a:spcAft>
              <a:buFont typeface="Arial" panose="020B0604020202020204" pitchFamily="34" charset="0"/>
              <a:buNone/>
              <a:defRPr/>
            </a:pPr>
            <a:r>
              <a:rPr lang="it-IT" sz="1400" dirty="0" smtClean="0"/>
              <a:t>MUSEO NAZIONALE </a:t>
            </a:r>
            <a:r>
              <a:rPr lang="it-IT" sz="1400" dirty="0" err="1" smtClean="0"/>
              <a:t>DI</a:t>
            </a:r>
            <a:r>
              <a:rPr lang="it-IT" sz="1400" dirty="0" smtClean="0"/>
              <a:t> ARTE ORIENTALE "</a:t>
            </a:r>
            <a:r>
              <a:rPr lang="it-IT" sz="1400" dirty="0" err="1" smtClean="0"/>
              <a:t>G.TUCCI</a:t>
            </a:r>
            <a:r>
              <a:rPr lang="it-IT" sz="1400" dirty="0" smtClean="0"/>
              <a:t>“</a:t>
            </a:r>
          </a:p>
          <a:p>
            <a:pPr fontAlgn="auto">
              <a:spcAft>
                <a:spcPts val="0"/>
              </a:spcAft>
              <a:buFont typeface="Arial" panose="020B0604020202020204" pitchFamily="34" charset="0"/>
              <a:buNone/>
              <a:defRPr/>
            </a:pPr>
            <a:r>
              <a:rPr lang="it-IT" sz="1400" dirty="0" smtClean="0"/>
              <a:t>pagati dalla Direzione Generale Antichità  </a:t>
            </a:r>
          </a:p>
          <a:p>
            <a:pPr fontAlgn="auto">
              <a:spcAft>
                <a:spcPts val="0"/>
              </a:spcAft>
              <a:buFont typeface="Arial" panose="020B0604020202020204" pitchFamily="34" charset="0"/>
              <a:buNone/>
              <a:defRPr/>
            </a:pPr>
            <a:r>
              <a:rPr lang="it-IT" sz="1400" b="1" dirty="0" smtClean="0"/>
              <a:t>€ 831.454,42 </a:t>
            </a:r>
            <a:r>
              <a:rPr lang="it-IT" sz="1400" dirty="0" smtClean="0"/>
              <a:t>IVA inclusa</a:t>
            </a:r>
            <a:r>
              <a:rPr lang="it-IT" sz="1400" b="1" dirty="0" smtClean="0"/>
              <a:t>  </a:t>
            </a:r>
            <a:endParaRPr lang="it-IT" sz="1400" dirty="0" smtClean="0"/>
          </a:p>
          <a:p>
            <a:pPr fontAlgn="auto">
              <a:spcAft>
                <a:spcPts val="0"/>
              </a:spcAft>
              <a:buFont typeface="Arial" panose="020B0604020202020204" pitchFamily="34" charset="0"/>
              <a:buNone/>
              <a:defRPr/>
            </a:pPr>
            <a:r>
              <a:rPr lang="it-IT" sz="1400" dirty="0" smtClean="0"/>
              <a:t>DIREZIONE GENERALE ARCHIVI </a:t>
            </a:r>
          </a:p>
          <a:p>
            <a:pPr fontAlgn="auto">
              <a:spcAft>
                <a:spcPts val="0"/>
              </a:spcAft>
              <a:buFont typeface="Arial" panose="020B0604020202020204" pitchFamily="34" charset="0"/>
              <a:buNone/>
              <a:defRPr/>
            </a:pPr>
            <a:r>
              <a:rPr lang="it-IT" sz="1400" dirty="0" smtClean="0"/>
              <a:t>pagati dalla direzione generale per gli Archivi  Via Gaeta 8/a   </a:t>
            </a:r>
          </a:p>
          <a:p>
            <a:pPr fontAlgn="auto">
              <a:spcAft>
                <a:spcPts val="0"/>
              </a:spcAft>
              <a:buFont typeface="Arial" panose="020B0604020202020204" pitchFamily="34" charset="0"/>
              <a:buNone/>
              <a:defRPr/>
            </a:pPr>
            <a:r>
              <a:rPr lang="it-IT" sz="1400" b="1" dirty="0" smtClean="0"/>
              <a:t>€ 453.817,89 </a:t>
            </a:r>
            <a:r>
              <a:rPr lang="it-IT" sz="1400" dirty="0" smtClean="0"/>
              <a:t>IVA inclusa</a:t>
            </a:r>
            <a:endParaRPr lang="it-IT" dirty="0" smtClean="0"/>
          </a:p>
          <a:p>
            <a:pPr fontAlgn="auto">
              <a:spcAft>
                <a:spcPts val="0"/>
              </a:spcAft>
              <a:buFont typeface="Arial" panose="020B0604020202020204" pitchFamily="34" charset="0"/>
              <a:buNone/>
              <a:defRPr/>
            </a:pPr>
            <a:r>
              <a:rPr lang="it-IT" sz="1400" b="1" dirty="0" smtClean="0"/>
              <a:t>TOTALE COSTI AFFITTI   € 1.285.272,31</a:t>
            </a:r>
            <a:r>
              <a:rPr lang="it-IT" sz="1400" dirty="0" smtClean="0"/>
              <a:t> </a:t>
            </a:r>
          </a:p>
          <a:p>
            <a:pPr marL="0" indent="0" fontAlgn="auto">
              <a:spcAft>
                <a:spcPts val="0"/>
              </a:spcAft>
              <a:buFont typeface="Arial" panose="020B0604020202020204" pitchFamily="34" charset="0"/>
              <a:buNone/>
              <a:defRPr/>
            </a:pPr>
            <a:r>
              <a:rPr lang="it-IT" sz="1400" dirty="0" smtClean="0"/>
              <a:t>Tutti gli importi sono già stati decurtati del 15% previsto dalla legge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42950" y="515938"/>
            <a:ext cx="10907713" cy="6124754"/>
          </a:xfrm>
          <a:prstGeom prst="rect">
            <a:avLst/>
          </a:prstGeom>
          <a:noFill/>
        </p:spPr>
        <p:txBody>
          <a:bodyPr>
            <a:spAutoFit/>
          </a:bodyPr>
          <a:lstStyle/>
          <a:p>
            <a:pPr fontAlgn="auto">
              <a:spcBef>
                <a:spcPts val="0"/>
              </a:spcBef>
              <a:spcAft>
                <a:spcPts val="0"/>
              </a:spcAft>
              <a:defRPr/>
            </a:pPr>
            <a:r>
              <a:rPr lang="it-IT" sz="4000" b="1" dirty="0">
                <a:latin typeface="+mn-lt"/>
              </a:rPr>
              <a:t>POLO MUSEALE EUR</a:t>
            </a:r>
          </a:p>
          <a:p>
            <a:pPr fontAlgn="auto">
              <a:spcBef>
                <a:spcPts val="0"/>
              </a:spcBef>
              <a:spcAft>
                <a:spcPts val="0"/>
              </a:spcAft>
              <a:defRPr/>
            </a:pPr>
            <a:endParaRPr lang="it-IT" dirty="0">
              <a:latin typeface="+mn-lt"/>
            </a:endParaRPr>
          </a:p>
          <a:p>
            <a:pPr marL="342900" indent="-342900" fontAlgn="auto">
              <a:spcBef>
                <a:spcPts val="0"/>
              </a:spcBef>
              <a:spcAft>
                <a:spcPts val="0"/>
              </a:spcAft>
              <a:buFont typeface="+mj-lt"/>
              <a:buAutoNum type="arabicPeriod"/>
              <a:defRPr/>
            </a:pPr>
            <a:r>
              <a:rPr lang="it-IT" sz="2000" dirty="0">
                <a:latin typeface="+mn-lt"/>
              </a:rPr>
              <a:t>Musei dello Stato</a:t>
            </a:r>
          </a:p>
          <a:p>
            <a:pPr marL="342900" indent="-342900" fontAlgn="auto">
              <a:spcBef>
                <a:spcPts val="0"/>
              </a:spcBef>
              <a:spcAft>
                <a:spcPts val="0"/>
              </a:spcAft>
              <a:buFont typeface="+mj-lt"/>
              <a:buAutoNum type="arabicPeriod"/>
              <a:defRPr/>
            </a:pPr>
            <a:r>
              <a:rPr lang="it-IT" sz="2000" dirty="0">
                <a:latin typeface="+mn-lt"/>
              </a:rPr>
              <a:t>Musei di Roma Capitale </a:t>
            </a:r>
          </a:p>
          <a:p>
            <a:pPr marL="342900" indent="-342900" fontAlgn="auto">
              <a:spcBef>
                <a:spcPts val="0"/>
              </a:spcBef>
              <a:spcAft>
                <a:spcPts val="0"/>
              </a:spcAft>
              <a:buFont typeface="+mj-lt"/>
              <a:buAutoNum type="arabicPeriod"/>
              <a:defRPr/>
            </a:pPr>
            <a:r>
              <a:rPr lang="it-IT" sz="2000" dirty="0">
                <a:latin typeface="+mn-lt"/>
              </a:rPr>
              <a:t>Musei di altri Istituti</a:t>
            </a:r>
          </a:p>
          <a:p>
            <a:pPr marL="342900" indent="-342900" fontAlgn="auto">
              <a:spcBef>
                <a:spcPts val="0"/>
              </a:spcBef>
              <a:spcAft>
                <a:spcPts val="0"/>
              </a:spcAft>
              <a:buFont typeface="+mj-lt"/>
              <a:buAutoNum type="arabicPeriod"/>
              <a:defRPr/>
            </a:pPr>
            <a:r>
              <a:rPr lang="it-IT" sz="2000" dirty="0">
                <a:latin typeface="+mn-lt"/>
              </a:rPr>
              <a:t>«Nuvola» </a:t>
            </a:r>
          </a:p>
          <a:p>
            <a:pPr marL="342900" indent="-342900" fontAlgn="auto">
              <a:spcBef>
                <a:spcPts val="0"/>
              </a:spcBef>
              <a:spcAft>
                <a:spcPts val="0"/>
              </a:spcAft>
              <a:buFont typeface="+mj-lt"/>
              <a:buAutoNum type="arabicPeriod"/>
              <a:defRPr/>
            </a:pPr>
            <a:r>
              <a:rPr lang="it-IT" sz="2000" dirty="0">
                <a:latin typeface="+mn-lt"/>
              </a:rPr>
              <a:t>Centro Congressi</a:t>
            </a:r>
          </a:p>
          <a:p>
            <a:pPr fontAlgn="auto">
              <a:spcBef>
                <a:spcPts val="0"/>
              </a:spcBef>
              <a:spcAft>
                <a:spcPts val="0"/>
              </a:spcAft>
              <a:defRPr/>
            </a:pPr>
            <a:endParaRPr lang="it-IT" dirty="0">
              <a:latin typeface="+mn-lt"/>
            </a:endParaRPr>
          </a:p>
          <a:p>
            <a:pPr fontAlgn="auto">
              <a:spcBef>
                <a:spcPts val="0"/>
              </a:spcBef>
              <a:spcAft>
                <a:spcPts val="0"/>
              </a:spcAft>
              <a:defRPr/>
            </a:pPr>
            <a:endParaRPr lang="it-IT" dirty="0">
              <a:latin typeface="+mn-lt"/>
            </a:endParaRPr>
          </a:p>
          <a:p>
            <a:pPr fontAlgn="auto">
              <a:spcBef>
                <a:spcPts val="0"/>
              </a:spcBef>
              <a:spcAft>
                <a:spcPts val="0"/>
              </a:spcAft>
              <a:defRPr/>
            </a:pPr>
            <a:r>
              <a:rPr lang="it-IT" sz="3200" b="1" dirty="0">
                <a:latin typeface="+mn-lt"/>
              </a:rPr>
              <a:t>MUSEO TUCCI OGGI:</a:t>
            </a:r>
          </a:p>
          <a:p>
            <a:pPr fontAlgn="auto">
              <a:spcBef>
                <a:spcPts val="0"/>
              </a:spcBef>
              <a:spcAft>
                <a:spcPts val="0"/>
              </a:spcAft>
              <a:defRPr/>
            </a:pPr>
            <a:r>
              <a:rPr lang="it-IT" sz="2000" b="1" dirty="0">
                <a:latin typeface="+mn-lt"/>
              </a:rPr>
              <a:t>11.726 </a:t>
            </a:r>
            <a:r>
              <a:rPr lang="it-IT" sz="2000" b="1" dirty="0" smtClean="0">
                <a:latin typeface="+mn-lt"/>
              </a:rPr>
              <a:t>visitatori i cui 3.507 </a:t>
            </a:r>
            <a:r>
              <a:rPr lang="it-IT" sz="2000" b="1" dirty="0">
                <a:latin typeface="+mn-lt"/>
              </a:rPr>
              <a:t>paganti</a:t>
            </a:r>
          </a:p>
          <a:p>
            <a:pPr fontAlgn="auto">
              <a:spcBef>
                <a:spcPts val="0"/>
              </a:spcBef>
              <a:spcAft>
                <a:spcPts val="0"/>
              </a:spcAft>
              <a:defRPr/>
            </a:pPr>
            <a:r>
              <a:rPr lang="it-IT" sz="2000" b="1" dirty="0">
                <a:latin typeface="+mn-lt"/>
              </a:rPr>
              <a:t>Incassi € 19.035</a:t>
            </a:r>
          </a:p>
          <a:p>
            <a:pPr fontAlgn="auto">
              <a:spcBef>
                <a:spcPts val="0"/>
              </a:spcBef>
              <a:spcAft>
                <a:spcPts val="0"/>
              </a:spcAft>
              <a:defRPr/>
            </a:pPr>
            <a:endParaRPr lang="it-IT" dirty="0">
              <a:latin typeface="+mn-lt"/>
            </a:endParaRPr>
          </a:p>
          <a:p>
            <a:pPr fontAlgn="auto">
              <a:spcBef>
                <a:spcPts val="0"/>
              </a:spcBef>
              <a:spcAft>
                <a:spcPts val="0"/>
              </a:spcAft>
              <a:defRPr/>
            </a:pPr>
            <a:endParaRPr lang="it-IT" dirty="0">
              <a:latin typeface="+mn-lt"/>
            </a:endParaRPr>
          </a:p>
          <a:p>
            <a:pPr fontAlgn="auto">
              <a:spcBef>
                <a:spcPts val="0"/>
              </a:spcBef>
              <a:spcAft>
                <a:spcPts val="0"/>
              </a:spcAft>
              <a:defRPr/>
            </a:pPr>
            <a:endParaRPr lang="it-IT" dirty="0">
              <a:latin typeface="+mn-lt"/>
            </a:endParaRPr>
          </a:p>
          <a:p>
            <a:pPr fontAlgn="auto">
              <a:spcBef>
                <a:spcPts val="0"/>
              </a:spcBef>
              <a:spcAft>
                <a:spcPts val="0"/>
              </a:spcAft>
              <a:defRPr/>
            </a:pPr>
            <a:endParaRPr lang="it-IT" dirty="0">
              <a:latin typeface="+mn-lt"/>
            </a:endParaRPr>
          </a:p>
          <a:p>
            <a:pPr fontAlgn="auto">
              <a:spcBef>
                <a:spcPts val="0"/>
              </a:spcBef>
              <a:spcAft>
                <a:spcPts val="0"/>
              </a:spcAft>
              <a:defRPr/>
            </a:pPr>
            <a:endParaRPr lang="it-IT" dirty="0">
              <a:latin typeface="+mn-lt"/>
            </a:endParaRPr>
          </a:p>
          <a:p>
            <a:pPr fontAlgn="auto">
              <a:spcBef>
                <a:spcPts val="0"/>
              </a:spcBef>
              <a:spcAft>
                <a:spcPts val="0"/>
              </a:spcAft>
              <a:defRPr/>
            </a:pPr>
            <a:endParaRPr lang="it-IT" dirty="0">
              <a:latin typeface="+mn-lt"/>
            </a:endParaRPr>
          </a:p>
          <a:p>
            <a:pPr fontAlgn="auto">
              <a:spcBef>
                <a:spcPts val="0"/>
              </a:spcBef>
              <a:spcAft>
                <a:spcPts val="0"/>
              </a:spcAft>
              <a:defRPr/>
            </a:pPr>
            <a:endParaRPr lang="it-IT" dirty="0">
              <a:latin typeface="+mn-lt"/>
            </a:endParaRPr>
          </a:p>
        </p:txBody>
      </p:sp>
      <p:sp>
        <p:nvSpPr>
          <p:cNvPr id="4" name="CasellaDiTesto 3"/>
          <p:cNvSpPr txBox="1"/>
          <p:nvPr/>
        </p:nvSpPr>
        <p:spPr>
          <a:xfrm>
            <a:off x="6218613" y="2077478"/>
            <a:ext cx="5045075" cy="1631216"/>
          </a:xfrm>
          <a:prstGeom prst="rect">
            <a:avLst/>
          </a:prstGeom>
          <a:noFill/>
        </p:spPr>
        <p:txBody>
          <a:bodyPr>
            <a:spAutoFit/>
          </a:bodyPr>
          <a:lstStyle/>
          <a:p>
            <a:pPr fontAlgn="auto">
              <a:spcBef>
                <a:spcPts val="0"/>
              </a:spcBef>
              <a:spcAft>
                <a:spcPts val="0"/>
              </a:spcAft>
              <a:defRPr/>
            </a:pPr>
            <a:r>
              <a:rPr lang="it-IT" sz="2800" b="1" dirty="0">
                <a:latin typeface="+mn-lt"/>
              </a:rPr>
              <a:t>Direzione Generale Archivi </a:t>
            </a:r>
            <a:r>
              <a:rPr lang="it-IT" sz="2800" b="1" dirty="0" smtClean="0">
                <a:latin typeface="+mn-lt"/>
              </a:rPr>
              <a:t>-EUR:</a:t>
            </a:r>
            <a:endParaRPr lang="it-IT" sz="2800" b="1" dirty="0">
              <a:latin typeface="+mn-lt"/>
            </a:endParaRPr>
          </a:p>
          <a:p>
            <a:pPr marL="342900" indent="-342900" fontAlgn="auto">
              <a:spcBef>
                <a:spcPts val="0"/>
              </a:spcBef>
              <a:spcAft>
                <a:spcPts val="0"/>
              </a:spcAft>
              <a:buFont typeface="Arial" panose="020B0604020202020204" pitchFamily="34" charset="0"/>
              <a:buChar char="•"/>
              <a:defRPr/>
            </a:pPr>
            <a:r>
              <a:rPr lang="it-IT" sz="2400" b="1" dirty="0">
                <a:latin typeface="+mn-lt"/>
              </a:rPr>
              <a:t>Ottimizzazione delle funzioni</a:t>
            </a:r>
          </a:p>
          <a:p>
            <a:pPr marL="342900" indent="-342900" fontAlgn="auto">
              <a:spcBef>
                <a:spcPts val="0"/>
              </a:spcBef>
              <a:spcAft>
                <a:spcPts val="0"/>
              </a:spcAft>
              <a:buFont typeface="Arial" panose="020B0604020202020204" pitchFamily="34" charset="0"/>
              <a:buChar char="•"/>
              <a:defRPr/>
            </a:pPr>
            <a:r>
              <a:rPr lang="it-IT" sz="2400" b="1" dirty="0">
                <a:latin typeface="+mn-lt"/>
              </a:rPr>
              <a:t>Collegamento con mezzi pubblici</a:t>
            </a:r>
          </a:p>
          <a:p>
            <a:pPr marL="342900" indent="-342900" fontAlgn="auto">
              <a:spcBef>
                <a:spcPts val="0"/>
              </a:spcBef>
              <a:spcAft>
                <a:spcPts val="0"/>
              </a:spcAft>
              <a:buFont typeface="Arial" panose="020B0604020202020204" pitchFamily="34" charset="0"/>
              <a:buChar char="•"/>
              <a:defRPr/>
            </a:pPr>
            <a:r>
              <a:rPr lang="it-IT" sz="2400" b="1" dirty="0">
                <a:latin typeface="+mn-lt"/>
              </a:rPr>
              <a:t>Sede di prestigio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9542463" y="603539"/>
            <a:ext cx="2047875" cy="803275"/>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sp>
        <p:nvSpPr>
          <p:cNvPr id="3" name="Segnaposto contenuto 2"/>
          <p:cNvSpPr>
            <a:spLocks noGrp="1"/>
          </p:cNvSpPr>
          <p:nvPr>
            <p:ph sz="quarter" idx="1"/>
          </p:nvPr>
        </p:nvSpPr>
        <p:spPr>
          <a:xfrm>
            <a:off x="1330036" y="1371600"/>
            <a:ext cx="9642763" cy="5486400"/>
          </a:xfrm>
        </p:spPr>
        <p:txBody>
          <a:bodyPr rtlCol="0">
            <a:normAutofit fontScale="25000" lnSpcReduction="20000"/>
          </a:bodyPr>
          <a:lstStyle/>
          <a:p>
            <a:pPr marL="0" indent="0" fontAlgn="auto">
              <a:lnSpc>
                <a:spcPct val="120000"/>
              </a:lnSpc>
              <a:spcBef>
                <a:spcPts val="0"/>
              </a:spcBef>
              <a:spcAft>
                <a:spcPts val="0"/>
              </a:spcAft>
              <a:buFont typeface="Arial" panose="020B0604020202020204" pitchFamily="34" charset="0"/>
              <a:buNone/>
              <a:defRPr/>
            </a:pPr>
            <a:r>
              <a:rPr lang="it-IT" sz="11200" dirty="0" smtClean="0">
                <a:ea typeface="Verdana" pitchFamily="34" charset="0"/>
                <a:cs typeface="Verdana" pitchFamily="34" charset="0"/>
              </a:rPr>
              <a:t>Queste </a:t>
            </a:r>
            <a:r>
              <a:rPr lang="it-IT" sz="11200" dirty="0">
                <a:ea typeface="Verdana" pitchFamily="34" charset="0"/>
                <a:cs typeface="Verdana" pitchFamily="34" charset="0"/>
              </a:rPr>
              <a:t>azioni permettono di contemperare tre </a:t>
            </a:r>
            <a:r>
              <a:rPr lang="it-IT" sz="11200" dirty="0" smtClean="0">
                <a:ea typeface="Verdana" pitchFamily="34" charset="0"/>
                <a:cs typeface="Verdana" pitchFamily="34" charset="0"/>
              </a:rPr>
              <a:t>specifiche esigenze</a:t>
            </a:r>
            <a:r>
              <a:rPr lang="it-IT" sz="11200" dirty="0">
                <a:ea typeface="Verdana" pitchFamily="34" charset="0"/>
                <a:cs typeface="Verdana" pitchFamily="34" charset="0"/>
              </a:rPr>
              <a:t>:</a:t>
            </a:r>
          </a:p>
          <a:p>
            <a:pPr fontAlgn="auto">
              <a:lnSpc>
                <a:spcPct val="120000"/>
              </a:lnSpc>
              <a:spcBef>
                <a:spcPts val="0"/>
              </a:spcBef>
              <a:spcAft>
                <a:spcPts val="0"/>
              </a:spcAft>
              <a:buFont typeface="Arial" panose="020B0604020202020204" pitchFamily="34" charset="0"/>
              <a:buNone/>
              <a:defRPr/>
            </a:pPr>
            <a:endParaRPr lang="it-IT" sz="11200" dirty="0">
              <a:ea typeface="Verdana" pitchFamily="34" charset="0"/>
              <a:cs typeface="Verdana" pitchFamily="34" charset="0"/>
            </a:endParaRPr>
          </a:p>
          <a:p>
            <a:pPr marL="514350" indent="-514350" fontAlgn="auto">
              <a:lnSpc>
                <a:spcPct val="120000"/>
              </a:lnSpc>
              <a:spcBef>
                <a:spcPts val="0"/>
              </a:spcBef>
              <a:spcAft>
                <a:spcPts val="0"/>
              </a:spcAft>
              <a:buSzPct val="120000"/>
              <a:buFont typeface="+mj-lt"/>
              <a:buAutoNum type="arabicPeriod"/>
              <a:defRPr/>
            </a:pPr>
            <a:r>
              <a:rPr lang="it-IT" sz="11200" dirty="0">
                <a:ea typeface="Verdana" pitchFamily="34" charset="0"/>
                <a:cs typeface="Verdana" pitchFamily="34" charset="0"/>
              </a:rPr>
              <a:t>l’efficace programmazione nell’utilizzo delle risorse pubbliche</a:t>
            </a:r>
          </a:p>
          <a:p>
            <a:pPr marL="514350" indent="-514350" fontAlgn="auto">
              <a:lnSpc>
                <a:spcPct val="120000"/>
              </a:lnSpc>
              <a:spcBef>
                <a:spcPts val="0"/>
              </a:spcBef>
              <a:spcAft>
                <a:spcPts val="0"/>
              </a:spcAft>
              <a:buSzPct val="120000"/>
              <a:buFont typeface="+mj-lt"/>
              <a:buAutoNum type="arabicPeriod"/>
              <a:defRPr/>
            </a:pPr>
            <a:endParaRPr lang="it-IT" sz="11200" dirty="0">
              <a:ea typeface="Verdana" pitchFamily="34" charset="0"/>
              <a:cs typeface="Verdana" pitchFamily="34" charset="0"/>
            </a:endParaRPr>
          </a:p>
          <a:p>
            <a:pPr marL="514350" indent="-514350" fontAlgn="auto">
              <a:lnSpc>
                <a:spcPct val="120000"/>
              </a:lnSpc>
              <a:spcBef>
                <a:spcPts val="0"/>
              </a:spcBef>
              <a:spcAft>
                <a:spcPts val="0"/>
              </a:spcAft>
              <a:buSzPct val="120000"/>
              <a:buFont typeface="+mj-lt"/>
              <a:buAutoNum type="arabicPeriod"/>
              <a:defRPr/>
            </a:pPr>
            <a:r>
              <a:rPr lang="it-IT" sz="11200" dirty="0">
                <a:ea typeface="Verdana" pitchFamily="34" charset="0"/>
                <a:cs typeface="Verdana" pitchFamily="34" charset="0"/>
              </a:rPr>
              <a:t>l’efficiente utilizzo degli immobili pubblici in un’ottica di razionalizzazione degli spazi occupati e di abbattimento delle locazioni passive</a:t>
            </a:r>
          </a:p>
          <a:p>
            <a:pPr marL="514350" indent="-514350" fontAlgn="auto">
              <a:lnSpc>
                <a:spcPct val="120000"/>
              </a:lnSpc>
              <a:spcBef>
                <a:spcPts val="0"/>
              </a:spcBef>
              <a:spcAft>
                <a:spcPts val="0"/>
              </a:spcAft>
              <a:buSzPct val="120000"/>
              <a:buFont typeface="+mj-lt"/>
              <a:buAutoNum type="arabicPeriod"/>
              <a:defRPr/>
            </a:pPr>
            <a:endParaRPr lang="it-IT" sz="11200" dirty="0">
              <a:ea typeface="Verdana" pitchFamily="34" charset="0"/>
              <a:cs typeface="Verdana" pitchFamily="34" charset="0"/>
            </a:endParaRPr>
          </a:p>
          <a:p>
            <a:pPr marL="514350" indent="-514350" fontAlgn="auto">
              <a:lnSpc>
                <a:spcPct val="120000"/>
              </a:lnSpc>
              <a:spcBef>
                <a:spcPts val="0"/>
              </a:spcBef>
              <a:spcAft>
                <a:spcPts val="0"/>
              </a:spcAft>
              <a:buSzPct val="120000"/>
              <a:buFont typeface="+mj-lt"/>
              <a:buAutoNum type="arabicPeriod"/>
              <a:defRPr/>
            </a:pPr>
            <a:r>
              <a:rPr lang="it-IT" sz="11200" dirty="0">
                <a:ea typeface="Verdana" pitchFamily="34" charset="0"/>
                <a:cs typeface="Verdana" pitchFamily="34" charset="0"/>
              </a:rPr>
              <a:t>la certezza dei tempi di realizzazione degli interventi manutentivi programmati</a:t>
            </a:r>
          </a:p>
          <a:p>
            <a:pPr marL="0" indent="0" fontAlgn="auto">
              <a:spcAft>
                <a:spcPts val="0"/>
              </a:spcAft>
              <a:buFont typeface="Arial" panose="020B0604020202020204" pitchFamily="34" charset="0"/>
              <a:buNone/>
              <a:defRPr/>
            </a:pPr>
            <a:endParaRPr lang="it-IT" sz="11200" dirty="0">
              <a:ea typeface="Verdana" pitchFamily="34" charset="0"/>
              <a:cs typeface="Verdana" pitchFamily="34" charset="0"/>
            </a:endParaRPr>
          </a:p>
          <a:p>
            <a:pPr marL="0" indent="0" fontAlgn="auto">
              <a:spcAft>
                <a:spcPts val="0"/>
              </a:spcAft>
              <a:buFontTx/>
              <a:buChar char="-"/>
              <a:defRPr/>
            </a:pPr>
            <a:endParaRPr lang="it-IT" sz="11200" dirty="0" smtClean="0"/>
          </a:p>
          <a:p>
            <a:pPr marL="0" indent="0" fontAlgn="auto">
              <a:spcAft>
                <a:spcPts val="0"/>
              </a:spcAft>
              <a:buFont typeface="Arial" panose="020B0604020202020204" pitchFamily="34" charset="0"/>
              <a:buNone/>
              <a:defRPr/>
            </a:pPr>
            <a:endParaRPr lang="it-IT" sz="11200" dirty="0" smtClean="0"/>
          </a:p>
          <a:p>
            <a:pPr marL="0" indent="0" fontAlgn="auto">
              <a:spcAft>
                <a:spcPts val="0"/>
              </a:spcAft>
              <a:buFontTx/>
              <a:buChar char="-"/>
              <a:defRPr/>
            </a:pPr>
            <a:endParaRPr lang="it-IT" sz="11200" dirty="0" smtClean="0"/>
          </a:p>
          <a:p>
            <a:pPr marL="0" indent="0" fontAlgn="auto">
              <a:spcAft>
                <a:spcPts val="0"/>
              </a:spcAft>
              <a:buFont typeface="Arial" panose="020B0604020202020204" pitchFamily="34" charset="0"/>
              <a:buNone/>
              <a:defRPr/>
            </a:pPr>
            <a:endParaRPr lang="it-IT" sz="11200" dirty="0" smtClean="0"/>
          </a:p>
          <a:p>
            <a:pPr fontAlgn="auto">
              <a:spcAft>
                <a:spcPts val="0"/>
              </a:spcAft>
              <a:buFont typeface="Arial" panose="020B0604020202020204" pitchFamily="34" charset="0"/>
              <a:buChar char="•"/>
              <a:defRPr/>
            </a:pPr>
            <a:endParaRPr lang="it-IT" dirty="0"/>
          </a:p>
        </p:txBody>
      </p:sp>
      <p:sp>
        <p:nvSpPr>
          <p:cNvPr id="17411" name="CasellaDiTesto 1"/>
          <p:cNvSpPr txBox="1">
            <a:spLocks noChangeArrowheads="1"/>
          </p:cNvSpPr>
          <p:nvPr/>
        </p:nvSpPr>
        <p:spPr bwMode="auto">
          <a:xfrm>
            <a:off x="1847850" y="333375"/>
            <a:ext cx="7950200" cy="954088"/>
          </a:xfrm>
          <a:prstGeom prst="rect">
            <a:avLst/>
          </a:prstGeom>
          <a:noFill/>
          <a:ln w="9525">
            <a:noFill/>
            <a:miter lim="800000"/>
            <a:headEnd/>
            <a:tailEnd/>
          </a:ln>
        </p:spPr>
        <p:txBody>
          <a:bodyPr>
            <a:spAutoFit/>
          </a:bodyPr>
          <a:lstStyle/>
          <a:p>
            <a:endParaRPr lang="it-IT" sz="2800" b="1">
              <a:latin typeface="Verdana" pitchFamily="34" charset="0"/>
              <a:ea typeface="Verdana" pitchFamily="34" charset="0"/>
              <a:cs typeface="Verdana" pitchFamily="34" charset="0"/>
            </a:endParaRPr>
          </a:p>
          <a:p>
            <a:r>
              <a:rPr lang="it-IT" sz="2800" b="1">
                <a:latin typeface="Verdana" pitchFamily="34" charset="0"/>
                <a:ea typeface="Verdana" pitchFamily="34" charset="0"/>
                <a:cs typeface="Verdana" pitchFamily="34" charset="0"/>
              </a:rPr>
              <a:t>  </a:t>
            </a:r>
          </a:p>
        </p:txBody>
      </p:sp>
      <p:sp>
        <p:nvSpPr>
          <p:cNvPr id="6" name="Rettangolo 5"/>
          <p:cNvSpPr/>
          <p:nvPr/>
        </p:nvSpPr>
        <p:spPr>
          <a:xfrm>
            <a:off x="1407823" y="551295"/>
            <a:ext cx="7705725" cy="707886"/>
          </a:xfrm>
          <a:prstGeom prst="rect">
            <a:avLst/>
          </a:prstGeom>
        </p:spPr>
        <p:txBody>
          <a:bodyPr>
            <a:spAutoFit/>
          </a:bodyPr>
          <a:lstStyle/>
          <a:p>
            <a:pPr fontAlgn="auto">
              <a:spcBef>
                <a:spcPts val="0"/>
              </a:spcBef>
              <a:spcAft>
                <a:spcPts val="0"/>
              </a:spcAft>
              <a:defRPr/>
            </a:pPr>
            <a:r>
              <a:rPr lang="it-IT" sz="4000" b="1" dirty="0">
                <a:latin typeface="+mn-lt"/>
                <a:ea typeface="Verdana" pitchFamily="34" charset="0"/>
                <a:cs typeface="Verdana" pitchFamily="34" charset="0"/>
              </a:rPr>
              <a:t>Le attività </a:t>
            </a:r>
            <a:r>
              <a:rPr lang="it-IT" sz="4000" b="1" dirty="0" smtClean="0">
                <a:latin typeface="+mn-lt"/>
                <a:ea typeface="Verdana" pitchFamily="34" charset="0"/>
                <a:cs typeface="Verdana" pitchFamily="34" charset="0"/>
              </a:rPr>
              <a:t>dell’Agenzia del </a:t>
            </a:r>
            <a:r>
              <a:rPr lang="it-IT" sz="4000" b="1" dirty="0">
                <a:latin typeface="+mn-lt"/>
                <a:ea typeface="Verdana" pitchFamily="34" charset="0"/>
                <a:cs typeface="Verdana" pitchFamily="34" charset="0"/>
              </a:rPr>
              <a:t>Demanio</a:t>
            </a:r>
            <a:endParaRPr lang="it-IT" sz="40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10050895" y="280124"/>
            <a:ext cx="1797050" cy="706437"/>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sp>
        <p:nvSpPr>
          <p:cNvPr id="3" name="Segnaposto contenuto 2"/>
          <p:cNvSpPr>
            <a:spLocks noGrp="1"/>
          </p:cNvSpPr>
          <p:nvPr>
            <p:ph sz="quarter" idx="1"/>
          </p:nvPr>
        </p:nvSpPr>
        <p:spPr>
          <a:xfrm>
            <a:off x="561110" y="1350818"/>
            <a:ext cx="10889672" cy="5112327"/>
          </a:xfrm>
        </p:spPr>
        <p:txBody>
          <a:bodyPr rtlCol="0">
            <a:normAutofit fontScale="77500" lnSpcReduction="20000"/>
          </a:bodyPr>
          <a:lstStyle/>
          <a:p>
            <a:pPr marL="0" indent="0" fontAlgn="auto">
              <a:lnSpc>
                <a:spcPct val="120000"/>
              </a:lnSpc>
              <a:spcBef>
                <a:spcPts val="0"/>
              </a:spcBef>
              <a:spcAft>
                <a:spcPts val="0"/>
              </a:spcAft>
              <a:buFont typeface="Arial" panose="020B0604020202020204" pitchFamily="34" charset="0"/>
              <a:buNone/>
              <a:defRPr/>
            </a:pPr>
            <a:r>
              <a:rPr lang="it-IT" sz="4000" b="1" dirty="0">
                <a:ea typeface="Verdana" pitchFamily="34" charset="0"/>
                <a:cs typeface="Verdana" pitchFamily="34" charset="0"/>
              </a:rPr>
              <a:t>Per la razionalizzazione degli edifici occupati  ad ufficio </a:t>
            </a:r>
            <a:r>
              <a:rPr lang="it-IT" sz="4000" dirty="0">
                <a:ea typeface="Verdana" pitchFamily="34" charset="0"/>
                <a:cs typeface="Verdana" pitchFamily="34" charset="0"/>
              </a:rPr>
              <a:t>il parametro di riferimento è compreso tra i 20 e i 25mq/addetto</a:t>
            </a:r>
            <a:r>
              <a:rPr lang="it-IT" sz="4000" b="1" dirty="0">
                <a:ea typeface="Verdana" pitchFamily="34" charset="0"/>
                <a:cs typeface="Verdana" pitchFamily="34" charset="0"/>
              </a:rPr>
              <a:t> </a:t>
            </a:r>
            <a:r>
              <a:rPr lang="it-IT" sz="4000" dirty="0">
                <a:ea typeface="Verdana" pitchFamily="34" charset="0"/>
                <a:cs typeface="Verdana" pitchFamily="34" charset="0"/>
              </a:rPr>
              <a:t>riferito ai soli spazi destinati ad uffici, comprensivi di quelli di servizio comuni e di quelli di collegamento orizzontale e verticale. </a:t>
            </a:r>
          </a:p>
          <a:p>
            <a:pPr marL="0" indent="0" fontAlgn="auto">
              <a:lnSpc>
                <a:spcPct val="120000"/>
              </a:lnSpc>
              <a:spcBef>
                <a:spcPts val="0"/>
              </a:spcBef>
              <a:spcAft>
                <a:spcPts val="0"/>
              </a:spcAft>
              <a:buFont typeface="Arial" panose="020B0604020202020204" pitchFamily="34" charset="0"/>
              <a:buNone/>
              <a:defRPr/>
            </a:pPr>
            <a:endParaRPr lang="it-IT" sz="4000" dirty="0">
              <a:ea typeface="Verdana" pitchFamily="34" charset="0"/>
              <a:cs typeface="Verdana" pitchFamily="34" charset="0"/>
            </a:endParaRPr>
          </a:p>
          <a:p>
            <a:pPr marL="0" indent="0" fontAlgn="auto">
              <a:lnSpc>
                <a:spcPct val="120000"/>
              </a:lnSpc>
              <a:spcBef>
                <a:spcPts val="0"/>
              </a:spcBef>
              <a:spcAft>
                <a:spcPts val="0"/>
              </a:spcAft>
              <a:buFont typeface="Arial" panose="020B0604020202020204" pitchFamily="34" charset="0"/>
              <a:buNone/>
              <a:defRPr/>
            </a:pPr>
            <a:r>
              <a:rPr lang="it-IT" sz="4000" dirty="0">
                <a:ea typeface="Verdana" pitchFamily="34" charset="0"/>
                <a:cs typeface="Verdana" pitchFamily="34" charset="0"/>
              </a:rPr>
              <a:t>Tale parametro </a:t>
            </a:r>
            <a:r>
              <a:rPr lang="it-IT" sz="4000" dirty="0" smtClean="0">
                <a:ea typeface="Verdana" pitchFamily="34" charset="0"/>
                <a:cs typeface="Verdana" pitchFamily="34" charset="0"/>
              </a:rPr>
              <a:t>é</a:t>
            </a:r>
            <a:r>
              <a:rPr lang="it-IT" sz="4000" dirty="0" smtClean="0">
                <a:ea typeface="Verdana" pitchFamily="34" charset="0"/>
                <a:cs typeface="Verdana" pitchFamily="34" charset="0"/>
              </a:rPr>
              <a:t> </a:t>
            </a:r>
            <a:r>
              <a:rPr lang="it-IT" sz="4000" dirty="0">
                <a:ea typeface="Verdana" pitchFamily="34" charset="0"/>
                <a:cs typeface="Verdana" pitchFamily="34" charset="0"/>
              </a:rPr>
              <a:t>il risultato di un incremento effettuato solo per il MIBACT </a:t>
            </a:r>
            <a:r>
              <a:rPr lang="it-IT" sz="4000" dirty="0" smtClean="0">
                <a:ea typeface="Verdana" pitchFamily="34" charset="0"/>
                <a:cs typeface="Verdana" pitchFamily="34" charset="0"/>
              </a:rPr>
              <a:t>poiché </a:t>
            </a:r>
            <a:r>
              <a:rPr lang="it-IT" sz="4000" dirty="0">
                <a:ea typeface="Verdana" pitchFamily="34" charset="0"/>
                <a:cs typeface="Verdana" pitchFamily="34" charset="0"/>
              </a:rPr>
              <a:t>le sedi sono quasi sempre in edifici monumentali.</a:t>
            </a:r>
          </a:p>
          <a:p>
            <a:pPr marL="0" indent="0" fontAlgn="auto">
              <a:lnSpc>
                <a:spcPct val="120000"/>
              </a:lnSpc>
              <a:spcBef>
                <a:spcPts val="0"/>
              </a:spcBef>
              <a:spcAft>
                <a:spcPts val="0"/>
              </a:spcAft>
              <a:buFont typeface="Arial" panose="020B0604020202020204" pitchFamily="34" charset="0"/>
              <a:buNone/>
              <a:defRPr/>
            </a:pPr>
            <a:r>
              <a:rPr lang="it-IT" sz="4000" dirty="0">
                <a:ea typeface="Verdana" pitchFamily="34" charset="0"/>
                <a:cs typeface="Verdana" pitchFamily="34" charset="0"/>
              </a:rPr>
              <a:t> </a:t>
            </a:r>
          </a:p>
          <a:p>
            <a:pPr marL="0" indent="0" fontAlgn="auto">
              <a:lnSpc>
                <a:spcPct val="120000"/>
              </a:lnSpc>
              <a:spcBef>
                <a:spcPts val="0"/>
              </a:spcBef>
              <a:spcAft>
                <a:spcPts val="0"/>
              </a:spcAft>
              <a:buFont typeface="Arial" panose="020B0604020202020204" pitchFamily="34" charset="0"/>
              <a:buNone/>
              <a:defRPr/>
            </a:pPr>
            <a:r>
              <a:rPr lang="it-IT" sz="4000" dirty="0">
                <a:ea typeface="Verdana" pitchFamily="34" charset="0"/>
                <a:cs typeface="Verdana" pitchFamily="34" charset="0"/>
              </a:rPr>
              <a:t>Concorrono al calcolo del parametro anche le superfici di mense, biblioteche, archivi correnti di ufficio.</a:t>
            </a:r>
          </a:p>
          <a:p>
            <a:pPr marL="0" indent="0" fontAlgn="auto">
              <a:spcAft>
                <a:spcPts val="0"/>
              </a:spcAft>
              <a:buFont typeface="Arial" panose="020B0604020202020204" pitchFamily="34" charset="0"/>
              <a:buNone/>
              <a:defRPr/>
            </a:pPr>
            <a:endParaRPr lang="it-IT" sz="3600" dirty="0"/>
          </a:p>
          <a:p>
            <a:pPr marL="0" indent="0" fontAlgn="auto">
              <a:spcAft>
                <a:spcPts val="0"/>
              </a:spcAft>
              <a:buFontTx/>
              <a:buChar char="-"/>
              <a:defRPr/>
            </a:pPr>
            <a:endParaRPr lang="it-IT" sz="3600" dirty="0"/>
          </a:p>
          <a:p>
            <a:pPr marL="0" indent="0" fontAlgn="auto">
              <a:spcAft>
                <a:spcPts val="0"/>
              </a:spcAft>
              <a:buFontTx/>
              <a:buChar char="-"/>
              <a:defRPr/>
            </a:pPr>
            <a:endParaRPr lang="it-IT" dirty="0" smtClean="0"/>
          </a:p>
          <a:p>
            <a:pPr marL="0" indent="0" fontAlgn="auto">
              <a:spcAft>
                <a:spcPts val="0"/>
              </a:spcAft>
              <a:buFontTx/>
              <a:buChar char="-"/>
              <a:defRPr/>
            </a:pPr>
            <a:endParaRPr lang="it-IT" dirty="0" smtClean="0"/>
          </a:p>
          <a:p>
            <a:pPr marL="0" indent="0" fontAlgn="auto">
              <a:spcAft>
                <a:spcPts val="0"/>
              </a:spcAft>
              <a:buFont typeface="Arial" panose="020B0604020202020204" pitchFamily="34" charset="0"/>
              <a:buNone/>
              <a:defRPr/>
            </a:pPr>
            <a:endParaRPr lang="it-IT" dirty="0" smtClean="0"/>
          </a:p>
          <a:p>
            <a:pPr fontAlgn="auto">
              <a:spcAft>
                <a:spcPts val="0"/>
              </a:spcAft>
              <a:buFont typeface="Arial" panose="020B0604020202020204" pitchFamily="34" charset="0"/>
              <a:buChar char="•"/>
              <a:defRPr/>
            </a:pPr>
            <a:endParaRPr lang="it-IT" dirty="0"/>
          </a:p>
        </p:txBody>
      </p:sp>
      <p:sp>
        <p:nvSpPr>
          <p:cNvPr id="6" name="Rettangolo 5"/>
          <p:cNvSpPr/>
          <p:nvPr/>
        </p:nvSpPr>
        <p:spPr>
          <a:xfrm>
            <a:off x="568470" y="289214"/>
            <a:ext cx="7416800" cy="769441"/>
          </a:xfrm>
          <a:prstGeom prst="rect">
            <a:avLst/>
          </a:prstGeom>
        </p:spPr>
        <p:txBody>
          <a:bodyPr>
            <a:spAutoFit/>
          </a:bodyPr>
          <a:lstStyle/>
          <a:p>
            <a:pPr fontAlgn="auto">
              <a:spcBef>
                <a:spcPts val="0"/>
              </a:spcBef>
              <a:spcAft>
                <a:spcPts val="0"/>
              </a:spcAft>
              <a:defRPr/>
            </a:pPr>
            <a:r>
              <a:rPr lang="it-IT" sz="4400" b="1" dirty="0">
                <a:latin typeface="+mn-lt"/>
                <a:ea typeface="Verdana" pitchFamily="34" charset="0"/>
                <a:cs typeface="Verdana" pitchFamily="34" charset="0"/>
              </a:rPr>
              <a:t>La razionalizzazione degli spazi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9475694" y="592859"/>
            <a:ext cx="1928040" cy="757232"/>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sp>
        <p:nvSpPr>
          <p:cNvPr id="3" name="Segnaposto contenuto 2"/>
          <p:cNvSpPr>
            <a:spLocks noGrp="1"/>
          </p:cNvSpPr>
          <p:nvPr>
            <p:ph sz="quarter" idx="1"/>
          </p:nvPr>
        </p:nvSpPr>
        <p:spPr>
          <a:xfrm>
            <a:off x="1392382" y="1413163"/>
            <a:ext cx="7730836" cy="4842164"/>
          </a:xfrm>
        </p:spPr>
        <p:txBody>
          <a:bodyPr rtlCol="0">
            <a:normAutofit fontScale="70000" lnSpcReduction="20000"/>
          </a:bodyPr>
          <a:lstStyle/>
          <a:p>
            <a:pPr marL="0" indent="0" fontAlgn="auto">
              <a:spcAft>
                <a:spcPts val="0"/>
              </a:spcAft>
              <a:buFont typeface="Arial" panose="020B0604020202020204" pitchFamily="34" charset="0"/>
              <a:buNone/>
              <a:defRPr/>
            </a:pPr>
            <a:endParaRPr lang="it-IT" dirty="0" smtClean="0"/>
          </a:p>
          <a:p>
            <a:pPr marL="0" indent="0" fontAlgn="auto">
              <a:lnSpc>
                <a:spcPct val="120000"/>
              </a:lnSpc>
              <a:spcBef>
                <a:spcPts val="0"/>
              </a:spcBef>
              <a:spcAft>
                <a:spcPts val="0"/>
              </a:spcAft>
              <a:buFont typeface="Arial" panose="020B0604020202020204" pitchFamily="34" charset="0"/>
              <a:buNone/>
              <a:defRPr/>
            </a:pPr>
            <a:r>
              <a:rPr lang="it-IT" sz="4600" dirty="0">
                <a:ea typeface="Verdana" pitchFamily="34" charset="0"/>
                <a:cs typeface="Verdana" pitchFamily="34" charset="0"/>
              </a:rPr>
              <a:t>Data la particolarità delle funzioni svolte dal </a:t>
            </a:r>
            <a:r>
              <a:rPr lang="it-IT" sz="4600" dirty="0" err="1">
                <a:ea typeface="Verdana" pitchFamily="34" charset="0"/>
                <a:cs typeface="Verdana" pitchFamily="34" charset="0"/>
              </a:rPr>
              <a:t>MiBACT</a:t>
            </a:r>
            <a:r>
              <a:rPr lang="it-IT" sz="4600" dirty="0">
                <a:ea typeface="Verdana" pitchFamily="34" charset="0"/>
                <a:cs typeface="Verdana" pitchFamily="34" charset="0"/>
              </a:rPr>
              <a:t>, si è convenuto con l’Agenzia del Demanio che </a:t>
            </a:r>
            <a:r>
              <a:rPr lang="it-IT" sz="4600" b="1" dirty="0">
                <a:ea typeface="Verdana" pitchFamily="34" charset="0"/>
                <a:cs typeface="Verdana" pitchFamily="34" charset="0"/>
              </a:rPr>
              <a:t>nel calcolo non vanno considerate </a:t>
            </a:r>
            <a:endParaRPr lang="it-IT" sz="4600" b="1" dirty="0" smtClean="0">
              <a:ea typeface="Verdana" pitchFamily="34" charset="0"/>
              <a:cs typeface="Verdana" pitchFamily="34" charset="0"/>
            </a:endParaRPr>
          </a:p>
          <a:p>
            <a:pPr marL="0" indent="0" fontAlgn="auto">
              <a:lnSpc>
                <a:spcPct val="120000"/>
              </a:lnSpc>
              <a:spcBef>
                <a:spcPts val="0"/>
              </a:spcBef>
              <a:spcAft>
                <a:spcPts val="0"/>
              </a:spcAft>
              <a:buFont typeface="Arial" panose="020B0604020202020204" pitchFamily="34" charset="0"/>
              <a:buNone/>
              <a:defRPr/>
            </a:pPr>
            <a:endParaRPr lang="it-IT" sz="4600" b="1" dirty="0">
              <a:ea typeface="Verdana" pitchFamily="34" charset="0"/>
              <a:cs typeface="Verdana" pitchFamily="34" charset="0"/>
            </a:endParaRPr>
          </a:p>
          <a:p>
            <a:pPr fontAlgn="auto">
              <a:lnSpc>
                <a:spcPct val="120000"/>
              </a:lnSpc>
              <a:spcBef>
                <a:spcPts val="0"/>
              </a:spcBef>
              <a:spcAft>
                <a:spcPts val="0"/>
              </a:spcAft>
              <a:buSzPct val="100000"/>
              <a:buFont typeface="Wingdings" panose="05000000000000000000" pitchFamily="2" charset="2"/>
              <a:buChar char="v"/>
              <a:defRPr/>
            </a:pPr>
            <a:r>
              <a:rPr lang="it-IT" sz="4600" dirty="0">
                <a:ea typeface="Verdana" pitchFamily="34" charset="0"/>
                <a:cs typeface="Verdana" pitchFamily="34" charset="0"/>
              </a:rPr>
              <a:t>aree archeologiche</a:t>
            </a:r>
          </a:p>
          <a:p>
            <a:pPr fontAlgn="auto">
              <a:lnSpc>
                <a:spcPct val="120000"/>
              </a:lnSpc>
              <a:spcBef>
                <a:spcPts val="0"/>
              </a:spcBef>
              <a:spcAft>
                <a:spcPts val="0"/>
              </a:spcAft>
              <a:buSzPct val="100000"/>
              <a:buFont typeface="Wingdings" panose="05000000000000000000" pitchFamily="2" charset="2"/>
              <a:buChar char="v"/>
              <a:defRPr/>
            </a:pPr>
            <a:r>
              <a:rPr lang="it-IT" sz="4600" dirty="0">
                <a:ea typeface="Verdana" pitchFamily="34" charset="0"/>
                <a:cs typeface="Verdana" pitchFamily="34" charset="0"/>
              </a:rPr>
              <a:t>musei</a:t>
            </a:r>
          </a:p>
          <a:p>
            <a:pPr fontAlgn="auto">
              <a:lnSpc>
                <a:spcPct val="120000"/>
              </a:lnSpc>
              <a:spcBef>
                <a:spcPts val="0"/>
              </a:spcBef>
              <a:spcAft>
                <a:spcPts val="0"/>
              </a:spcAft>
              <a:buSzPct val="100000"/>
              <a:buFont typeface="Wingdings" panose="05000000000000000000" pitchFamily="2" charset="2"/>
              <a:buChar char="v"/>
              <a:defRPr/>
            </a:pPr>
            <a:r>
              <a:rPr lang="it-IT" sz="4600" dirty="0">
                <a:ea typeface="Verdana" pitchFamily="34" charset="0"/>
                <a:cs typeface="Verdana" pitchFamily="34" charset="0"/>
              </a:rPr>
              <a:t>archivi </a:t>
            </a:r>
          </a:p>
          <a:p>
            <a:pPr fontAlgn="auto">
              <a:lnSpc>
                <a:spcPct val="120000"/>
              </a:lnSpc>
              <a:spcBef>
                <a:spcPts val="0"/>
              </a:spcBef>
              <a:spcAft>
                <a:spcPts val="0"/>
              </a:spcAft>
              <a:buSzPct val="100000"/>
              <a:buFont typeface="Wingdings" panose="05000000000000000000" pitchFamily="2" charset="2"/>
              <a:buChar char="v"/>
              <a:defRPr/>
            </a:pPr>
            <a:r>
              <a:rPr lang="it-IT" sz="4600" dirty="0">
                <a:ea typeface="Verdana" pitchFamily="34" charset="0"/>
                <a:cs typeface="Verdana" pitchFamily="34" charset="0"/>
              </a:rPr>
              <a:t>biblioteche istituzionali</a:t>
            </a:r>
          </a:p>
          <a:p>
            <a:pPr marL="0" indent="0" algn="just" fontAlgn="auto">
              <a:spcAft>
                <a:spcPts val="0"/>
              </a:spcAft>
              <a:buFont typeface="Arial" panose="020B0604020202020204" pitchFamily="34" charset="0"/>
              <a:buNone/>
              <a:defRPr/>
            </a:pPr>
            <a:endParaRPr lang="it-IT" sz="4600" dirty="0"/>
          </a:p>
          <a:p>
            <a:pPr marL="0" indent="0" fontAlgn="auto">
              <a:spcAft>
                <a:spcPts val="0"/>
              </a:spcAft>
              <a:buFont typeface="Arial" panose="020B0604020202020204" pitchFamily="34" charset="0"/>
              <a:buNone/>
              <a:defRPr/>
            </a:pPr>
            <a:endParaRPr lang="it-IT" dirty="0" smtClean="0"/>
          </a:p>
          <a:p>
            <a:pPr marL="0" indent="0" fontAlgn="auto">
              <a:spcAft>
                <a:spcPts val="0"/>
              </a:spcAft>
              <a:buFontTx/>
              <a:buChar char="-"/>
              <a:defRPr/>
            </a:pPr>
            <a:endParaRPr lang="it-IT" dirty="0" smtClean="0"/>
          </a:p>
          <a:p>
            <a:pPr marL="0" indent="0" fontAlgn="auto">
              <a:spcAft>
                <a:spcPts val="0"/>
              </a:spcAft>
              <a:buFontTx/>
              <a:buChar char="-"/>
              <a:defRPr/>
            </a:pPr>
            <a:endParaRPr lang="it-IT" dirty="0" smtClean="0"/>
          </a:p>
          <a:p>
            <a:pPr marL="0" indent="0" fontAlgn="auto">
              <a:spcAft>
                <a:spcPts val="0"/>
              </a:spcAft>
              <a:buFontTx/>
              <a:buChar char="-"/>
              <a:defRPr/>
            </a:pPr>
            <a:endParaRPr lang="it-IT" dirty="0" smtClean="0"/>
          </a:p>
          <a:p>
            <a:pPr marL="0" indent="0" fontAlgn="auto">
              <a:spcAft>
                <a:spcPts val="0"/>
              </a:spcAft>
              <a:buFont typeface="Arial" panose="020B0604020202020204" pitchFamily="34" charset="0"/>
              <a:buNone/>
              <a:defRPr/>
            </a:pPr>
            <a:endParaRPr lang="it-IT" dirty="0" smtClean="0"/>
          </a:p>
          <a:p>
            <a:pPr fontAlgn="auto">
              <a:spcAft>
                <a:spcPts val="0"/>
              </a:spcAft>
              <a:buFont typeface="Arial" panose="020B0604020202020204" pitchFamily="34" charset="0"/>
              <a:buChar char="•"/>
              <a:defRPr/>
            </a:pPr>
            <a:endParaRPr lang="it-IT" dirty="0"/>
          </a:p>
        </p:txBody>
      </p:sp>
      <p:sp>
        <p:nvSpPr>
          <p:cNvPr id="6" name="Rettangolo 5"/>
          <p:cNvSpPr/>
          <p:nvPr/>
        </p:nvSpPr>
        <p:spPr>
          <a:xfrm>
            <a:off x="1419514" y="590838"/>
            <a:ext cx="7416800" cy="707886"/>
          </a:xfrm>
          <a:prstGeom prst="rect">
            <a:avLst/>
          </a:prstGeom>
        </p:spPr>
        <p:txBody>
          <a:bodyPr>
            <a:spAutoFit/>
          </a:bodyPr>
          <a:lstStyle/>
          <a:p>
            <a:pPr fontAlgn="auto">
              <a:spcBef>
                <a:spcPts val="0"/>
              </a:spcBef>
              <a:spcAft>
                <a:spcPts val="0"/>
              </a:spcAft>
              <a:defRPr/>
            </a:pPr>
            <a:r>
              <a:rPr lang="it-IT" sz="4000" b="1" dirty="0">
                <a:latin typeface="+mn-lt"/>
                <a:ea typeface="Verdana" pitchFamily="34" charset="0"/>
                <a:cs typeface="Verdana" pitchFamily="34" charset="0"/>
              </a:rPr>
              <a:t>La razionalizzazione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9252136" y="372222"/>
            <a:ext cx="1719263" cy="676275"/>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sp>
        <p:nvSpPr>
          <p:cNvPr id="3" name="Segnaposto contenuto 2"/>
          <p:cNvSpPr>
            <a:spLocks noGrp="1"/>
          </p:cNvSpPr>
          <p:nvPr>
            <p:ph sz="quarter" idx="1"/>
          </p:nvPr>
        </p:nvSpPr>
        <p:spPr>
          <a:xfrm>
            <a:off x="1330036" y="1184565"/>
            <a:ext cx="8013989" cy="5484524"/>
          </a:xfrm>
        </p:spPr>
        <p:txBody>
          <a:bodyPr rtlCol="0">
            <a:normAutofit/>
          </a:bodyPr>
          <a:lstStyle/>
          <a:p>
            <a:pPr marL="0" indent="0" fontAlgn="auto">
              <a:spcBef>
                <a:spcPts val="0"/>
              </a:spcBef>
              <a:spcAft>
                <a:spcPts val="0"/>
              </a:spcAft>
              <a:buFont typeface="Arial" panose="020B0604020202020204" pitchFamily="34" charset="0"/>
              <a:buNone/>
              <a:defRPr/>
            </a:pPr>
            <a:r>
              <a:rPr lang="it-IT" sz="2400" b="1" dirty="0">
                <a:ea typeface="Verdana" pitchFamily="34" charset="0"/>
                <a:cs typeface="Verdana" pitchFamily="34" charset="0"/>
              </a:rPr>
              <a:t>E’ stata creata una rete territoriale</a:t>
            </a:r>
          </a:p>
          <a:p>
            <a:pPr fontAlgn="auto">
              <a:spcBef>
                <a:spcPts val="600"/>
              </a:spcBef>
              <a:spcAft>
                <a:spcPts val="0"/>
              </a:spcAft>
              <a:buSzPct val="100000"/>
              <a:buFont typeface="Wingdings" panose="05000000000000000000" pitchFamily="2" charset="2"/>
              <a:buChar char="§"/>
              <a:defRPr/>
            </a:pPr>
            <a:r>
              <a:rPr lang="it-IT" sz="2400" dirty="0">
                <a:ea typeface="Verdana" pitchFamily="34" charset="0"/>
                <a:cs typeface="Verdana" pitchFamily="34" charset="0"/>
              </a:rPr>
              <a:t>coordinata dal Segretariato Generale</a:t>
            </a:r>
          </a:p>
          <a:p>
            <a:pPr fontAlgn="auto">
              <a:spcBef>
                <a:spcPts val="600"/>
              </a:spcBef>
              <a:spcAft>
                <a:spcPts val="0"/>
              </a:spcAft>
              <a:buSzPct val="100000"/>
              <a:buFont typeface="Wingdings" panose="05000000000000000000" pitchFamily="2" charset="2"/>
              <a:buChar char="§"/>
              <a:defRPr/>
            </a:pPr>
            <a:r>
              <a:rPr lang="en-US" sz="2400" dirty="0">
                <a:ea typeface="Verdana" pitchFamily="34" charset="0"/>
                <a:cs typeface="Verdana" pitchFamily="34" charset="0"/>
              </a:rPr>
              <a:t>con un </a:t>
            </a:r>
            <a:r>
              <a:rPr lang="en-US" sz="2400" dirty="0" err="1">
                <a:ea typeface="Verdana" pitchFamily="34" charset="0"/>
                <a:cs typeface="Verdana" pitchFamily="34" charset="0"/>
              </a:rPr>
              <a:t>responsabile</a:t>
            </a:r>
            <a:r>
              <a:rPr lang="en-US" sz="2400" dirty="0">
                <a:ea typeface="Verdana" pitchFamily="34" charset="0"/>
                <a:cs typeface="Verdana" pitchFamily="34" charset="0"/>
              </a:rPr>
              <a:t> </a:t>
            </a:r>
            <a:r>
              <a:rPr lang="en-US" sz="2400" dirty="0" smtClean="0">
                <a:ea typeface="Verdana" pitchFamily="34" charset="0"/>
                <a:cs typeface="Verdana" pitchFamily="34" charset="0"/>
              </a:rPr>
              <a:t> </a:t>
            </a:r>
            <a:r>
              <a:rPr lang="en-US" sz="2400" dirty="0" err="1" smtClean="0">
                <a:ea typeface="Verdana" pitchFamily="34" charset="0"/>
                <a:cs typeface="Verdana" pitchFamily="34" charset="0"/>
              </a:rPr>
              <a:t>nazionale</a:t>
            </a:r>
            <a:r>
              <a:rPr lang="en-US" sz="2400" dirty="0" smtClean="0">
                <a:ea typeface="Verdana" pitchFamily="34" charset="0"/>
                <a:cs typeface="Verdana" pitchFamily="34" charset="0"/>
              </a:rPr>
              <a:t> </a:t>
            </a:r>
            <a:r>
              <a:rPr lang="en-US" sz="2400" dirty="0" err="1" smtClean="0">
                <a:ea typeface="Verdana" pitchFamily="34" charset="0"/>
                <a:cs typeface="Verdana" pitchFamily="34" charset="0"/>
              </a:rPr>
              <a:t>della</a:t>
            </a:r>
            <a:r>
              <a:rPr lang="en-US" sz="2400" dirty="0" smtClean="0">
                <a:ea typeface="Verdana" pitchFamily="34" charset="0"/>
                <a:cs typeface="Verdana" pitchFamily="34" charset="0"/>
              </a:rPr>
              <a:t>  </a:t>
            </a:r>
            <a:r>
              <a:rPr lang="en-US" sz="2400" dirty="0" err="1">
                <a:ea typeface="Verdana" pitchFamily="34" charset="0"/>
                <a:cs typeface="Verdana" pitchFamily="34" charset="0"/>
              </a:rPr>
              <a:t>logistica</a:t>
            </a:r>
            <a:endParaRPr lang="en-US" sz="2400" dirty="0">
              <a:ea typeface="Verdana" pitchFamily="34" charset="0"/>
              <a:cs typeface="Verdana" pitchFamily="34" charset="0"/>
            </a:endParaRPr>
          </a:p>
          <a:p>
            <a:pPr fontAlgn="auto">
              <a:spcBef>
                <a:spcPts val="600"/>
              </a:spcBef>
              <a:spcAft>
                <a:spcPts val="0"/>
              </a:spcAft>
              <a:buSzPct val="100000"/>
              <a:buFont typeface="Wingdings" panose="05000000000000000000" pitchFamily="2" charset="2"/>
              <a:buChar char="§"/>
              <a:defRPr/>
            </a:pPr>
            <a:r>
              <a:rPr lang="en-US" sz="2400" dirty="0" err="1">
                <a:ea typeface="Verdana" pitchFamily="34" charset="0"/>
                <a:cs typeface="Verdana" pitchFamily="34" charset="0"/>
              </a:rPr>
              <a:t>gruppo</a:t>
            </a:r>
            <a:r>
              <a:rPr lang="en-US" sz="2400" dirty="0">
                <a:ea typeface="Verdana" pitchFamily="34" charset="0"/>
                <a:cs typeface="Verdana" pitchFamily="34" charset="0"/>
              </a:rPr>
              <a:t> </a:t>
            </a:r>
            <a:r>
              <a:rPr lang="en-US" sz="2400" dirty="0" err="1">
                <a:ea typeface="Verdana" pitchFamily="34" charset="0"/>
                <a:cs typeface="Verdana" pitchFamily="34" charset="0"/>
              </a:rPr>
              <a:t>ispettori</a:t>
            </a:r>
            <a:r>
              <a:rPr lang="en-US" sz="2400" dirty="0">
                <a:ea typeface="Verdana" pitchFamily="34" charset="0"/>
                <a:cs typeface="Verdana" pitchFamily="34" charset="0"/>
              </a:rPr>
              <a:t> per le </a:t>
            </a:r>
            <a:r>
              <a:rPr lang="en-US" sz="2400" dirty="0" err="1">
                <a:ea typeface="Verdana" pitchFamily="34" charset="0"/>
                <a:cs typeface="Verdana" pitchFamily="34" charset="0"/>
              </a:rPr>
              <a:t>verifiche</a:t>
            </a:r>
            <a:r>
              <a:rPr lang="en-US" sz="2400" dirty="0">
                <a:ea typeface="Verdana" pitchFamily="34" charset="0"/>
                <a:cs typeface="Verdana" pitchFamily="34" charset="0"/>
              </a:rPr>
              <a:t> </a:t>
            </a:r>
            <a:r>
              <a:rPr lang="en-US" sz="2400" dirty="0" err="1">
                <a:ea typeface="Verdana" pitchFamily="34" charset="0"/>
                <a:cs typeface="Verdana" pitchFamily="34" charset="0"/>
              </a:rPr>
              <a:t>sul</a:t>
            </a:r>
            <a:r>
              <a:rPr lang="en-US" sz="2400" dirty="0">
                <a:ea typeface="Verdana" pitchFamily="34" charset="0"/>
                <a:cs typeface="Verdana" pitchFamily="34" charset="0"/>
              </a:rPr>
              <a:t> </a:t>
            </a:r>
            <a:r>
              <a:rPr lang="en-US" sz="2400" dirty="0" err="1">
                <a:ea typeface="Verdana" pitchFamily="34" charset="0"/>
                <a:cs typeface="Verdana" pitchFamily="34" charset="0"/>
              </a:rPr>
              <a:t>territorio</a:t>
            </a:r>
            <a:endParaRPr lang="en-US" sz="2400" dirty="0">
              <a:ea typeface="Verdana" pitchFamily="34" charset="0"/>
              <a:cs typeface="Verdana" pitchFamily="34" charset="0"/>
            </a:endParaRPr>
          </a:p>
          <a:p>
            <a:pPr fontAlgn="auto">
              <a:spcBef>
                <a:spcPts val="600"/>
              </a:spcBef>
              <a:spcAft>
                <a:spcPts val="0"/>
              </a:spcAft>
              <a:buSzPct val="100000"/>
              <a:buFont typeface="Wingdings" panose="05000000000000000000" pitchFamily="2" charset="2"/>
              <a:buChar char="§"/>
              <a:defRPr/>
            </a:pPr>
            <a:r>
              <a:rPr lang="it-IT" sz="2400" dirty="0">
                <a:ea typeface="Verdana" pitchFamily="34" charset="0"/>
                <a:cs typeface="Verdana" pitchFamily="34" charset="0"/>
              </a:rPr>
              <a:t>1 building manager per ogni Direzione Regionale e Generale (che hanno il compito a loro volta di reperire i dati dai referenti degli Istituti territoriali) </a:t>
            </a:r>
            <a:endParaRPr lang="it-IT" sz="2400" dirty="0" smtClean="0">
              <a:ea typeface="Verdana" pitchFamily="34" charset="0"/>
              <a:cs typeface="Verdana" pitchFamily="34" charset="0"/>
            </a:endParaRPr>
          </a:p>
          <a:p>
            <a:pPr fontAlgn="auto">
              <a:spcBef>
                <a:spcPts val="600"/>
              </a:spcBef>
              <a:spcAft>
                <a:spcPts val="0"/>
              </a:spcAft>
              <a:buSzPct val="100000"/>
              <a:buFont typeface="Wingdings" panose="05000000000000000000" pitchFamily="2" charset="2"/>
              <a:buChar char="§"/>
              <a:defRPr/>
            </a:pPr>
            <a:r>
              <a:rPr lang="it-IT" sz="2400" b="1" dirty="0" smtClean="0">
                <a:solidFill>
                  <a:srgbClr val="FF0000"/>
                </a:solidFill>
                <a:ea typeface="Verdana" pitchFamily="34" charset="0"/>
                <a:cs typeface="Verdana" pitchFamily="34" charset="0"/>
              </a:rPr>
              <a:t>1 STRUTTURA CENTRALE SPI</a:t>
            </a:r>
            <a:endParaRPr lang="it-IT" sz="2400" b="1" dirty="0">
              <a:solidFill>
                <a:srgbClr val="FF0000"/>
              </a:solidFill>
              <a:ea typeface="Verdana" pitchFamily="34" charset="0"/>
              <a:cs typeface="Verdana" pitchFamily="34" charset="0"/>
            </a:endParaRPr>
          </a:p>
          <a:p>
            <a:pPr marL="0" indent="0" fontAlgn="auto">
              <a:spcBef>
                <a:spcPts val="0"/>
              </a:spcBef>
              <a:spcAft>
                <a:spcPts val="0"/>
              </a:spcAft>
              <a:buFont typeface="Arial" panose="020B0604020202020204" pitchFamily="34" charset="0"/>
              <a:buNone/>
              <a:defRPr/>
            </a:pPr>
            <a:endParaRPr lang="it-IT" sz="2400" dirty="0">
              <a:solidFill>
                <a:schemeClr val="accent1">
                  <a:lumMod val="50000"/>
                </a:schemeClr>
              </a:solidFill>
              <a:ea typeface="Verdana" pitchFamily="34" charset="0"/>
              <a:cs typeface="Verdana" pitchFamily="34" charset="0"/>
            </a:endParaRPr>
          </a:p>
          <a:p>
            <a:pPr marL="0" indent="0" fontAlgn="auto">
              <a:spcBef>
                <a:spcPts val="0"/>
              </a:spcBef>
              <a:spcAft>
                <a:spcPts val="0"/>
              </a:spcAft>
              <a:buFont typeface="Arial" panose="020B0604020202020204" pitchFamily="34" charset="0"/>
              <a:buNone/>
              <a:defRPr/>
            </a:pPr>
            <a:r>
              <a:rPr lang="it-IT" sz="2400" b="1" dirty="0">
                <a:ea typeface="Verdana" pitchFamily="34" charset="0"/>
                <a:cs typeface="Verdana" pitchFamily="34" charset="0"/>
              </a:rPr>
              <a:t>con la </a:t>
            </a:r>
            <a:r>
              <a:rPr lang="it-IT" sz="2400" b="1" dirty="0" smtClean="0">
                <a:ea typeface="Verdana" pitchFamily="34" charset="0"/>
                <a:cs typeface="Verdana" pitchFamily="34" charset="0"/>
              </a:rPr>
              <a:t>finalità </a:t>
            </a:r>
            <a:r>
              <a:rPr lang="it-IT" sz="2400" b="1" dirty="0">
                <a:ea typeface="Verdana" pitchFamily="34" charset="0"/>
                <a:cs typeface="Verdana" pitchFamily="34" charset="0"/>
              </a:rPr>
              <a:t>di:</a:t>
            </a:r>
          </a:p>
          <a:p>
            <a:pPr marL="0" indent="0" fontAlgn="auto">
              <a:spcBef>
                <a:spcPts val="0"/>
              </a:spcBef>
              <a:spcAft>
                <a:spcPts val="0"/>
              </a:spcAft>
              <a:buFont typeface="Arial" panose="020B0604020202020204" pitchFamily="34" charset="0"/>
              <a:buNone/>
              <a:defRPr/>
            </a:pPr>
            <a:r>
              <a:rPr lang="it-IT" sz="2400" dirty="0">
                <a:ea typeface="Verdana" pitchFamily="34" charset="0"/>
                <a:cs typeface="Verdana" pitchFamily="34" charset="0"/>
              </a:rPr>
              <a:t>svolgere al meglio le attività di reperimento e inserimento dati nel Portale PA, nonché di controllo sull’intero territorio </a:t>
            </a:r>
            <a:r>
              <a:rPr lang="it-IT" sz="2400" dirty="0" smtClean="0">
                <a:solidFill>
                  <a:schemeClr val="accent1">
                    <a:lumMod val="50000"/>
                  </a:schemeClr>
                </a:solidFill>
                <a:ea typeface="Verdana" pitchFamily="34" charset="0"/>
                <a:cs typeface="Verdana" pitchFamily="34" charset="0"/>
              </a:rPr>
              <a:t>nazionale</a:t>
            </a:r>
          </a:p>
          <a:p>
            <a:pPr marL="0" indent="0" fontAlgn="auto">
              <a:spcBef>
                <a:spcPts val="0"/>
              </a:spcBef>
              <a:spcAft>
                <a:spcPts val="0"/>
              </a:spcAft>
              <a:buFont typeface="Arial" panose="020B0604020202020204" pitchFamily="34" charset="0"/>
              <a:buNone/>
              <a:defRPr/>
            </a:pPr>
            <a:r>
              <a:rPr lang="it-IT" sz="2400" b="1" dirty="0" smtClean="0">
                <a:solidFill>
                  <a:srgbClr val="FF0000"/>
                </a:solidFill>
                <a:ea typeface="Verdana" pitchFamily="34" charset="0"/>
                <a:cs typeface="Verdana" pitchFamily="34" charset="0"/>
              </a:rPr>
              <a:t>ATTUARE IL PIANO DI RAZIONALIZZAZIONE</a:t>
            </a:r>
            <a:endParaRPr lang="it-IT" sz="2400" b="1" dirty="0">
              <a:solidFill>
                <a:srgbClr val="FF0000"/>
              </a:solidFill>
            </a:endParaRPr>
          </a:p>
        </p:txBody>
      </p:sp>
      <p:sp>
        <p:nvSpPr>
          <p:cNvPr id="6" name="Rettangolo 5"/>
          <p:cNvSpPr/>
          <p:nvPr/>
        </p:nvSpPr>
        <p:spPr>
          <a:xfrm>
            <a:off x="1254269" y="308986"/>
            <a:ext cx="5692775" cy="707886"/>
          </a:xfrm>
          <a:prstGeom prst="rect">
            <a:avLst/>
          </a:prstGeom>
        </p:spPr>
        <p:txBody>
          <a:bodyPr>
            <a:spAutoFit/>
          </a:bodyPr>
          <a:lstStyle/>
          <a:p>
            <a:pPr fontAlgn="auto">
              <a:spcBef>
                <a:spcPts val="0"/>
              </a:spcBef>
              <a:spcAft>
                <a:spcPts val="0"/>
              </a:spcAft>
              <a:defRPr/>
            </a:pPr>
            <a:r>
              <a:rPr lang="it-IT" sz="3600" b="1" dirty="0">
                <a:latin typeface="+mn-lt"/>
              </a:rPr>
              <a:t> </a:t>
            </a:r>
            <a:r>
              <a:rPr lang="it-IT" sz="4000" b="1" dirty="0">
                <a:solidFill>
                  <a:schemeClr val="accent1">
                    <a:lumMod val="50000"/>
                  </a:schemeClr>
                </a:solidFill>
                <a:latin typeface="+mn-lt"/>
                <a:ea typeface="Verdana" pitchFamily="34" charset="0"/>
                <a:cs typeface="Verdana" pitchFamily="34" charset="0"/>
              </a:rPr>
              <a:t>Nel MiBACT</a:t>
            </a:r>
            <a:endParaRPr lang="it-IT" sz="4000" dirty="0">
              <a:solidFill>
                <a:schemeClr val="accent1">
                  <a:lumMod val="50000"/>
                </a:schemeClr>
              </a:solidFill>
              <a:latin typeface="+mn-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idx="1"/>
          </p:nvPr>
        </p:nvSpPr>
        <p:spPr>
          <a:xfrm>
            <a:off x="838199" y="374277"/>
            <a:ext cx="9139519" cy="6313394"/>
          </a:xfrm>
        </p:spPr>
        <p:txBody>
          <a:bodyPr rtlCol="0">
            <a:noAutofit/>
          </a:bodyPr>
          <a:lstStyle/>
          <a:p>
            <a:pPr marL="0" indent="87313" fontAlgn="auto">
              <a:spcBef>
                <a:spcPct val="50000"/>
              </a:spcBef>
              <a:spcAft>
                <a:spcPts val="0"/>
              </a:spcAft>
              <a:buNone/>
              <a:defRPr/>
            </a:pPr>
            <a:r>
              <a:rPr lang="it-IT" sz="1500" b="1" dirty="0">
                <a:ea typeface="Verdana" pitchFamily="34" charset="0"/>
                <a:cs typeface="Verdana" pitchFamily="34" charset="0"/>
              </a:rPr>
              <a:t>OBIETTIVI</a:t>
            </a:r>
          </a:p>
          <a:p>
            <a:pPr marL="179388" indent="-179388" fontAlgn="auto">
              <a:lnSpc>
                <a:spcPct val="150000"/>
              </a:lnSpc>
              <a:spcBef>
                <a:spcPts val="0"/>
              </a:spcBef>
              <a:spcAft>
                <a:spcPts val="0"/>
              </a:spcAft>
              <a:buFont typeface="Wingdings" pitchFamily="2" charset="2"/>
              <a:buChar char="Ø"/>
              <a:defRPr/>
            </a:pPr>
            <a:r>
              <a:rPr lang="it-IT" sz="1500" dirty="0" smtClean="0">
                <a:ea typeface="Verdana" pitchFamily="34" charset="0"/>
                <a:cs typeface="Verdana" pitchFamily="34" charset="0"/>
              </a:rPr>
              <a:t>Ridurre </a:t>
            </a:r>
            <a:r>
              <a:rPr lang="it-IT" sz="1500" dirty="0">
                <a:ea typeface="Verdana" pitchFamily="34" charset="0"/>
                <a:cs typeface="Verdana" pitchFamily="34" charset="0"/>
              </a:rPr>
              <a:t>i fitti </a:t>
            </a:r>
            <a:r>
              <a:rPr lang="it-IT" sz="1500" dirty="0" smtClean="0">
                <a:ea typeface="Verdana" pitchFamily="34" charset="0"/>
                <a:cs typeface="Verdana" pitchFamily="34" charset="0"/>
              </a:rPr>
              <a:t>passivi. Il Decreto legge 24 aprile 2014 n.66, art. 24 comma 2 b, prevede che entro il 30 giugno 2015 le Amministrazioni prevedano un nuovo piano di </a:t>
            </a:r>
            <a:r>
              <a:rPr lang="it-IT" sz="1500" dirty="0" smtClean="0">
                <a:ea typeface="Verdana" pitchFamily="34" charset="0"/>
                <a:cs typeface="Verdana" pitchFamily="34" charset="0"/>
              </a:rPr>
              <a:t> </a:t>
            </a:r>
            <a:r>
              <a:rPr lang="it-IT" sz="1500" dirty="0" smtClean="0">
                <a:ea typeface="Verdana" pitchFamily="34" charset="0"/>
                <a:cs typeface="Verdana" pitchFamily="34" charset="0"/>
              </a:rPr>
              <a:t>razionalizzazione nazionale per assicurare, oltre al rispetto del parametro mq. per addetto di cui al comma 222 –bis, un complessivo </a:t>
            </a:r>
            <a:r>
              <a:rPr lang="it-IT" sz="1500" dirty="0" err="1" smtClean="0">
                <a:ea typeface="Verdana" pitchFamily="34" charset="0"/>
                <a:cs typeface="Verdana" pitchFamily="34" charset="0"/>
              </a:rPr>
              <a:t>efficientamento</a:t>
            </a:r>
            <a:r>
              <a:rPr lang="it-IT" sz="1500" dirty="0" smtClean="0">
                <a:ea typeface="Verdana" pitchFamily="34" charset="0"/>
                <a:cs typeface="Verdana" pitchFamily="34" charset="0"/>
              </a:rPr>
              <a:t> della presenza territoriale,  attraverso l’utilizzo degli immobili pubblici disponibili o di parti di essi, anche in condivisione di altre amministrazioni pubbliche, compresi quelli di proprietà degli Enti pubblici, e il rilascio di immobili condotti in locazione passiva in modo da garantire per ciascuna amministrazione, dal 2016 una riduzione, con riferimento ai valori registrati nel 2014, non inferiore al 50% in termini di spesa per locazioni passive e non inferiore al 30% in termini di spazi utilizzati negli immobili dello Stato.</a:t>
            </a:r>
            <a:endParaRPr lang="it-IT" sz="1500" dirty="0">
              <a:ea typeface="Verdana" pitchFamily="34" charset="0"/>
              <a:cs typeface="Verdana" pitchFamily="34" charset="0"/>
            </a:endParaRPr>
          </a:p>
          <a:p>
            <a:pPr marL="0" indent="87313" fontAlgn="auto">
              <a:spcBef>
                <a:spcPct val="50000"/>
              </a:spcBef>
              <a:spcAft>
                <a:spcPts val="0"/>
              </a:spcAft>
              <a:buFont typeface="Wingdings" pitchFamily="2" charset="2"/>
              <a:buChar char="Ø"/>
              <a:defRPr/>
            </a:pPr>
            <a:r>
              <a:rPr lang="it-IT" sz="1500" dirty="0">
                <a:ea typeface="Verdana" pitchFamily="34" charset="0"/>
                <a:cs typeface="Verdana" pitchFamily="34" charset="0"/>
              </a:rPr>
              <a:t>Migliorare l’efficienza degli uffici (dislocazione omogenea delle </a:t>
            </a:r>
            <a:r>
              <a:rPr lang="it-IT" sz="1500" dirty="0" smtClean="0">
                <a:ea typeface="Verdana" pitchFamily="34" charset="0"/>
                <a:cs typeface="Verdana" pitchFamily="34" charset="0"/>
              </a:rPr>
              <a:t> </a:t>
            </a:r>
          </a:p>
          <a:p>
            <a:pPr marL="0" indent="87313" fontAlgn="auto">
              <a:spcBef>
                <a:spcPct val="50000"/>
              </a:spcBef>
              <a:spcAft>
                <a:spcPts val="0"/>
              </a:spcAft>
              <a:buNone/>
              <a:defRPr/>
            </a:pPr>
            <a:r>
              <a:rPr lang="it-IT" sz="1500" dirty="0" smtClean="0">
                <a:ea typeface="Verdana" pitchFamily="34" charset="0"/>
                <a:cs typeface="Verdana" pitchFamily="34" charset="0"/>
              </a:rPr>
              <a:t> </a:t>
            </a:r>
            <a:r>
              <a:rPr lang="it-IT" sz="1500" dirty="0" smtClean="0">
                <a:ea typeface="Verdana" pitchFamily="34" charset="0"/>
                <a:cs typeface="Verdana" pitchFamily="34" charset="0"/>
              </a:rPr>
              <a:t>  </a:t>
            </a:r>
            <a:r>
              <a:rPr lang="it-IT" sz="1500" dirty="0" smtClean="0">
                <a:ea typeface="Verdana" pitchFamily="34" charset="0"/>
                <a:cs typeface="Verdana" pitchFamily="34" charset="0"/>
              </a:rPr>
              <a:t>funzioni</a:t>
            </a:r>
            <a:r>
              <a:rPr lang="it-IT" sz="1500" dirty="0">
                <a:ea typeface="Verdana" pitchFamily="34" charset="0"/>
                <a:cs typeface="Verdana" pitchFamily="34" charset="0"/>
              </a:rPr>
              <a:t>) </a:t>
            </a:r>
            <a:endParaRPr lang="it-IT" sz="1500" dirty="0" smtClean="0">
              <a:ea typeface="Verdana" pitchFamily="34" charset="0"/>
              <a:cs typeface="Verdana" pitchFamily="34" charset="0"/>
            </a:endParaRPr>
          </a:p>
          <a:p>
            <a:pPr marL="0" indent="87313" fontAlgn="auto">
              <a:spcBef>
                <a:spcPct val="50000"/>
              </a:spcBef>
              <a:spcAft>
                <a:spcPts val="0"/>
              </a:spcAft>
              <a:buFont typeface="Wingdings" pitchFamily="2" charset="2"/>
              <a:buChar char="Ø"/>
              <a:defRPr/>
            </a:pPr>
            <a:r>
              <a:rPr lang="it-IT" sz="1500" dirty="0" smtClean="0">
                <a:ea typeface="Verdana" pitchFamily="34" charset="0"/>
                <a:cs typeface="Verdana" pitchFamily="34" charset="0"/>
              </a:rPr>
              <a:t>Adeguare le sedi alle nuove funzioni derivanti dalla </a:t>
            </a:r>
            <a:r>
              <a:rPr lang="it-IT" sz="1500" dirty="0" smtClean="0">
                <a:ea typeface="Verdana" pitchFamily="34" charset="0"/>
                <a:cs typeface="Verdana" pitchFamily="34" charset="0"/>
              </a:rPr>
              <a:t>riforma</a:t>
            </a:r>
          </a:p>
          <a:p>
            <a:pPr marL="0" indent="87313" fontAlgn="auto">
              <a:spcBef>
                <a:spcPct val="50000"/>
              </a:spcBef>
              <a:spcAft>
                <a:spcPts val="0"/>
              </a:spcAft>
              <a:buNone/>
              <a:defRPr/>
            </a:pPr>
            <a:r>
              <a:rPr lang="it-IT" sz="1500" dirty="0" smtClean="0">
                <a:ea typeface="Verdana" pitchFamily="34" charset="0"/>
                <a:cs typeface="Verdana" pitchFamily="34" charset="0"/>
              </a:rPr>
              <a:t> </a:t>
            </a:r>
            <a:r>
              <a:rPr lang="it-IT" sz="1500" dirty="0" smtClean="0">
                <a:ea typeface="Verdana" pitchFamily="34" charset="0"/>
                <a:cs typeface="Verdana" pitchFamily="34" charset="0"/>
              </a:rPr>
              <a:t>  </a:t>
            </a:r>
            <a:r>
              <a:rPr lang="it-IT" sz="1500" dirty="0" smtClean="0">
                <a:ea typeface="Verdana" pitchFamily="34" charset="0"/>
                <a:cs typeface="Verdana" pitchFamily="34" charset="0"/>
              </a:rPr>
              <a:t>del </a:t>
            </a:r>
            <a:r>
              <a:rPr lang="it-IT" sz="1500" dirty="0" err="1" smtClean="0">
                <a:ea typeface="Verdana" pitchFamily="34" charset="0"/>
                <a:cs typeface="Verdana" pitchFamily="34" charset="0"/>
              </a:rPr>
              <a:t>MiBACT</a:t>
            </a:r>
            <a:endParaRPr lang="it-IT" sz="1500" b="1" dirty="0" smtClean="0">
              <a:ea typeface="Verdana" pitchFamily="34" charset="0"/>
              <a:cs typeface="Verdana" pitchFamily="34" charset="0"/>
            </a:endParaRPr>
          </a:p>
          <a:p>
            <a:pPr marL="0" indent="87313" fontAlgn="auto">
              <a:spcBef>
                <a:spcPct val="50000"/>
              </a:spcBef>
              <a:spcAft>
                <a:spcPts val="0"/>
              </a:spcAft>
              <a:buNone/>
              <a:defRPr/>
            </a:pPr>
            <a:endParaRPr lang="it-IT" sz="1500" b="1" dirty="0" smtClean="0">
              <a:ea typeface="Verdana" pitchFamily="34" charset="0"/>
              <a:cs typeface="Verdana" pitchFamily="34" charset="0"/>
            </a:endParaRPr>
          </a:p>
          <a:p>
            <a:pPr marL="0" indent="87313" fontAlgn="auto">
              <a:spcBef>
                <a:spcPct val="50000"/>
              </a:spcBef>
              <a:spcAft>
                <a:spcPts val="0"/>
              </a:spcAft>
              <a:buNone/>
              <a:defRPr/>
            </a:pPr>
            <a:r>
              <a:rPr lang="it-IT" sz="1500" b="1" dirty="0" smtClean="0">
                <a:ea typeface="Verdana" pitchFamily="34" charset="0"/>
                <a:cs typeface="Verdana" pitchFamily="34" charset="0"/>
              </a:rPr>
              <a:t>STRUMENTI</a:t>
            </a:r>
            <a:endParaRPr lang="it-IT" sz="1500" b="1" dirty="0">
              <a:ea typeface="Verdana" pitchFamily="34" charset="0"/>
              <a:cs typeface="Verdana" pitchFamily="34" charset="0"/>
            </a:endParaRPr>
          </a:p>
          <a:p>
            <a:pPr marL="0" indent="87313" fontAlgn="auto">
              <a:spcBef>
                <a:spcPct val="50000"/>
              </a:spcBef>
              <a:spcAft>
                <a:spcPts val="0"/>
              </a:spcAft>
              <a:buFontTx/>
              <a:buAutoNum type="arabicPeriod"/>
              <a:defRPr/>
            </a:pPr>
            <a:r>
              <a:rPr lang="it-IT" sz="1500" dirty="0" smtClean="0">
                <a:ea typeface="Verdana" pitchFamily="34" charset="0"/>
                <a:cs typeface="Verdana" pitchFamily="34" charset="0"/>
              </a:rPr>
              <a:t>   Riallocare </a:t>
            </a:r>
            <a:r>
              <a:rPr lang="it-IT" sz="1500" dirty="0">
                <a:ea typeface="Verdana" pitchFamily="34" charset="0"/>
                <a:cs typeface="Verdana" pitchFamily="34" charset="0"/>
              </a:rPr>
              <a:t>gli uffici nelle attuali sedi demaniali - Razionalizzare</a:t>
            </a:r>
          </a:p>
          <a:p>
            <a:pPr marL="0" indent="87313" fontAlgn="auto">
              <a:spcBef>
                <a:spcPct val="50000"/>
              </a:spcBef>
              <a:spcAft>
                <a:spcPts val="0"/>
              </a:spcAft>
              <a:buFontTx/>
              <a:buAutoNum type="arabicPeriod"/>
              <a:defRPr/>
            </a:pPr>
            <a:r>
              <a:rPr lang="it-IT" sz="1500" dirty="0" smtClean="0">
                <a:ea typeface="Verdana" pitchFamily="34" charset="0"/>
                <a:cs typeface="Verdana" pitchFamily="34" charset="0"/>
              </a:rPr>
              <a:t>  Individuare </a:t>
            </a:r>
            <a:r>
              <a:rPr lang="it-IT" sz="1500" dirty="0" smtClean="0">
                <a:ea typeface="Verdana" pitchFamily="34" charset="0"/>
                <a:cs typeface="Verdana" pitchFamily="34" charset="0"/>
              </a:rPr>
              <a:t>altri immobili demaniali (caserme ma non solo) in cui allocare </a:t>
            </a:r>
            <a:r>
              <a:rPr lang="it-IT" sz="1500" dirty="0" smtClean="0">
                <a:ea typeface="Verdana" pitchFamily="34" charset="0"/>
                <a:cs typeface="Verdana" pitchFamily="34" charset="0"/>
              </a:rPr>
              <a:t> </a:t>
            </a:r>
          </a:p>
          <a:p>
            <a:pPr marL="0" indent="87313" fontAlgn="auto">
              <a:spcBef>
                <a:spcPct val="50000"/>
              </a:spcBef>
              <a:spcAft>
                <a:spcPts val="0"/>
              </a:spcAft>
              <a:buNone/>
              <a:defRPr/>
            </a:pPr>
            <a:r>
              <a:rPr lang="it-IT" sz="1500" dirty="0" smtClean="0">
                <a:ea typeface="Verdana" pitchFamily="34" charset="0"/>
                <a:cs typeface="Verdana" pitchFamily="34" charset="0"/>
              </a:rPr>
              <a:t> </a:t>
            </a:r>
            <a:r>
              <a:rPr lang="it-IT" sz="1500" dirty="0" smtClean="0">
                <a:ea typeface="Verdana" pitchFamily="34" charset="0"/>
                <a:cs typeface="Verdana" pitchFamily="34" charset="0"/>
              </a:rPr>
              <a:t>    </a:t>
            </a:r>
            <a:r>
              <a:rPr lang="it-IT" sz="1500" dirty="0" smtClean="0">
                <a:ea typeface="Verdana" pitchFamily="34" charset="0"/>
                <a:cs typeface="Verdana" pitchFamily="34" charset="0"/>
              </a:rPr>
              <a:t>funzioni </a:t>
            </a:r>
            <a:r>
              <a:rPr lang="it-IT" sz="1500" dirty="0" smtClean="0">
                <a:ea typeface="Verdana" pitchFamily="34" charset="0"/>
                <a:cs typeface="Verdana" pitchFamily="34" charset="0"/>
              </a:rPr>
              <a:t>da immobili in affitto </a:t>
            </a:r>
            <a:endParaRPr lang="it-IT" sz="1500" dirty="0" smtClean="0">
              <a:ea typeface="Verdana" pitchFamily="34" charset="0"/>
              <a:cs typeface="Verdana" pitchFamily="34" charset="0"/>
            </a:endParaRPr>
          </a:p>
          <a:p>
            <a:pPr marL="0" indent="87313" fontAlgn="auto">
              <a:spcBef>
                <a:spcPct val="50000"/>
              </a:spcBef>
              <a:spcAft>
                <a:spcPts val="0"/>
              </a:spcAft>
              <a:buNone/>
              <a:defRPr/>
            </a:pPr>
            <a:r>
              <a:rPr lang="it-IT" sz="1500" dirty="0" smtClean="0">
                <a:ea typeface="Verdana" pitchFamily="34" charset="0"/>
                <a:cs typeface="Verdana" pitchFamily="34" charset="0"/>
              </a:rPr>
              <a:t>3. </a:t>
            </a:r>
            <a:r>
              <a:rPr lang="it-IT" sz="1500" dirty="0" smtClean="0">
                <a:ea typeface="Verdana" pitchFamily="34" charset="0"/>
                <a:cs typeface="Verdana" pitchFamily="34" charset="0"/>
              </a:rPr>
              <a:t>Portare </a:t>
            </a:r>
            <a:r>
              <a:rPr lang="it-IT" sz="1500" dirty="0">
                <a:ea typeface="Verdana" pitchFamily="34" charset="0"/>
                <a:cs typeface="Verdana" pitchFamily="34" charset="0"/>
              </a:rPr>
              <a:t>a soluzione il problema EUR – Negoziare con Demanio</a:t>
            </a:r>
          </a:p>
          <a:p>
            <a:pPr fontAlgn="auto">
              <a:spcAft>
                <a:spcPts val="0"/>
              </a:spcAft>
              <a:buFont typeface="Arial" panose="020B0604020202020204" pitchFamily="34" charset="0"/>
              <a:buChar char="•"/>
              <a:defRPr/>
            </a:pPr>
            <a:endParaRPr lang="it-IT" sz="1500" dirty="0"/>
          </a:p>
        </p:txBody>
      </p:sp>
      <p:pic>
        <p:nvPicPr>
          <p:cNvPr id="7" name="Picture 2"/>
          <p:cNvPicPr>
            <a:picLocks noChangeAspect="1" noChangeArrowheads="1"/>
          </p:cNvPicPr>
          <p:nvPr/>
        </p:nvPicPr>
        <p:blipFill>
          <a:blip r:embed="rId2" cstate="print"/>
          <a:srcRect/>
          <a:stretch>
            <a:fillRect/>
          </a:stretch>
        </p:blipFill>
        <p:spPr bwMode="auto">
          <a:xfrm>
            <a:off x="10139082" y="295751"/>
            <a:ext cx="1782057" cy="699331"/>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testo 2"/>
          <p:cNvSpPr>
            <a:spLocks noGrp="1"/>
          </p:cNvSpPr>
          <p:nvPr>
            <p:ph type="body" idx="1"/>
          </p:nvPr>
        </p:nvSpPr>
        <p:spPr>
          <a:xfrm>
            <a:off x="649288" y="766763"/>
            <a:ext cx="10515600" cy="5324475"/>
          </a:xfrm>
        </p:spPr>
        <p:txBody>
          <a:bodyPr/>
          <a:lstStyle/>
          <a:p>
            <a:r>
              <a:rPr lang="it-IT" sz="3200" b="1" dirty="0" smtClean="0">
                <a:solidFill>
                  <a:schemeClr val="tx1"/>
                </a:solidFill>
              </a:rPr>
              <a:t>IN FASE </a:t>
            </a:r>
            <a:r>
              <a:rPr lang="it-IT" sz="3200" b="1" dirty="0" err="1" smtClean="0">
                <a:solidFill>
                  <a:schemeClr val="tx1"/>
                </a:solidFill>
              </a:rPr>
              <a:t>DI</a:t>
            </a:r>
            <a:r>
              <a:rPr lang="it-IT" sz="3200" b="1" dirty="0" smtClean="0">
                <a:solidFill>
                  <a:schemeClr val="tx1"/>
                </a:solidFill>
              </a:rPr>
              <a:t> PREDISPOSIZIONE DEL BILANCIO 2015</a:t>
            </a:r>
            <a:r>
              <a:rPr lang="it-IT" sz="3200" dirty="0" smtClean="0">
                <a:solidFill>
                  <a:schemeClr val="tx1"/>
                </a:solidFill>
              </a:rPr>
              <a:t>: </a:t>
            </a:r>
          </a:p>
          <a:p>
            <a:endParaRPr lang="it-IT" sz="3200" dirty="0" smtClean="0">
              <a:solidFill>
                <a:schemeClr val="tx1"/>
              </a:solidFill>
            </a:endParaRPr>
          </a:p>
          <a:p>
            <a:r>
              <a:rPr lang="it-IT" sz="3200" dirty="0" smtClean="0">
                <a:solidFill>
                  <a:schemeClr val="tx1"/>
                </a:solidFill>
              </a:rPr>
              <a:t>Il </a:t>
            </a:r>
            <a:r>
              <a:rPr lang="it-IT" sz="3200" dirty="0" err="1" smtClean="0">
                <a:solidFill>
                  <a:schemeClr val="tx1"/>
                </a:solidFill>
              </a:rPr>
              <a:t>MiBACT</a:t>
            </a:r>
            <a:r>
              <a:rPr lang="it-IT" sz="3200" dirty="0" smtClean="0">
                <a:solidFill>
                  <a:schemeClr val="tx1"/>
                </a:solidFill>
              </a:rPr>
              <a:t> ha individuato nella riduzione dei fitti passivi uno degli strumenti per ridurre le spese improduttive, evitando tagli generalizzati sulle spese di investimento.</a:t>
            </a:r>
          </a:p>
          <a:p>
            <a:r>
              <a:rPr lang="it-IT" sz="3200" dirty="0" smtClean="0">
                <a:solidFill>
                  <a:schemeClr val="tx1"/>
                </a:solidFill>
              </a:rPr>
              <a:t>Nel bilancio 2015, oltre ai risparmi derivanti dagli obiettivi della </a:t>
            </a:r>
            <a:r>
              <a:rPr lang="it-IT" sz="3200" dirty="0" err="1" smtClean="0">
                <a:solidFill>
                  <a:schemeClr val="tx1"/>
                </a:solidFill>
              </a:rPr>
              <a:t>spending</a:t>
            </a:r>
            <a:r>
              <a:rPr lang="it-IT" sz="3200" dirty="0" smtClean="0">
                <a:solidFill>
                  <a:schemeClr val="tx1"/>
                </a:solidFill>
              </a:rPr>
              <a:t> </a:t>
            </a:r>
            <a:r>
              <a:rPr lang="it-IT" sz="3200" dirty="0" err="1" smtClean="0">
                <a:solidFill>
                  <a:schemeClr val="tx1"/>
                </a:solidFill>
              </a:rPr>
              <a:t>review</a:t>
            </a:r>
            <a:r>
              <a:rPr lang="it-IT" sz="3200" dirty="0" smtClean="0">
                <a:solidFill>
                  <a:schemeClr val="tx1"/>
                </a:solidFill>
              </a:rPr>
              <a:t>, sono stati indicati ulteriori risparmi </a:t>
            </a:r>
            <a:r>
              <a:rPr lang="it-IT" sz="3200" dirty="0" smtClean="0">
                <a:solidFill>
                  <a:schemeClr val="tx1"/>
                </a:solidFill>
              </a:rPr>
              <a:t>per </a:t>
            </a:r>
            <a:r>
              <a:rPr lang="it-IT" sz="3200" dirty="0" smtClean="0">
                <a:solidFill>
                  <a:schemeClr val="tx1"/>
                </a:solidFill>
              </a:rPr>
              <a:t>€ 3.200.000 sui fitti passivi.</a:t>
            </a:r>
          </a:p>
          <a:p>
            <a:r>
              <a:rPr lang="it-IT" sz="3200" dirty="0" smtClean="0">
                <a:solidFill>
                  <a:schemeClr val="tx1"/>
                </a:solidFill>
              </a:rPr>
              <a:t>E’ un obiettivo che ci </a:t>
            </a:r>
            <a:r>
              <a:rPr lang="it-IT" sz="3200" dirty="0" smtClean="0">
                <a:solidFill>
                  <a:schemeClr val="tx1"/>
                </a:solidFill>
              </a:rPr>
              <a:t>siamo </a:t>
            </a:r>
            <a:r>
              <a:rPr lang="it-IT" sz="3200" dirty="0" smtClean="0">
                <a:solidFill>
                  <a:schemeClr val="tx1"/>
                </a:solidFill>
              </a:rPr>
              <a:t>posti e che dobbiamo centrare.</a:t>
            </a:r>
          </a:p>
        </p:txBody>
      </p:sp>
      <p:pic>
        <p:nvPicPr>
          <p:cNvPr id="3" name="Picture 2"/>
          <p:cNvPicPr>
            <a:picLocks noChangeAspect="1" noChangeArrowheads="1"/>
          </p:cNvPicPr>
          <p:nvPr/>
        </p:nvPicPr>
        <p:blipFill>
          <a:blip r:embed="rId2" cstate="print"/>
          <a:srcRect/>
          <a:stretch>
            <a:fillRect/>
          </a:stretch>
        </p:blipFill>
        <p:spPr bwMode="auto">
          <a:xfrm>
            <a:off x="10139082" y="295751"/>
            <a:ext cx="1782057" cy="699331"/>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TotalTime>
  <Words>2320</Words>
  <Application>Microsoft Office PowerPoint</Application>
  <PresentationFormat>Personalizzato</PresentationFormat>
  <Paragraphs>1011</Paragraphs>
  <Slides>33</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33</vt:i4>
      </vt:variant>
    </vt:vector>
  </HeadingPairs>
  <TitlesOfParts>
    <vt:vector size="35" baseType="lpstr">
      <vt:lpstr>Tema di Office</vt:lpstr>
      <vt:lpstr>Immagine bitmap</vt:lpstr>
      <vt:lpstr>  PROGETTO NAZIONALE PIANO DI  RAZIONALIZZAZIONE DEGLI SPAZI  RIDUZIONE DEI FITTI PASSIVI</vt:lpstr>
      <vt:lpstr>Diapositiva 2</vt:lpstr>
      <vt:lpstr> Le attività dell’Agenzia del Demanio  </vt:lpstr>
      <vt:lpstr>Diapositiva 4</vt:lpstr>
      <vt:lpstr>Diapositiva 5</vt:lpstr>
      <vt:lpstr>Diapositiva 6</vt:lpstr>
      <vt:lpstr>Diapositiva 7</vt:lpstr>
      <vt:lpstr>Diapositiva 8</vt:lpstr>
      <vt:lpstr>Diapositiva 9</vt:lpstr>
      <vt:lpstr>  </vt:lpstr>
      <vt:lpstr>  </vt:lpstr>
      <vt:lpstr>ABRUZZO                   </vt:lpstr>
      <vt:lpstr>BASILICATA  </vt:lpstr>
      <vt:lpstr>CALABRIA  </vt:lpstr>
      <vt:lpstr>CAMPANIA </vt:lpstr>
      <vt:lpstr>EMILIA ROMAGNA </vt:lpstr>
      <vt:lpstr>  </vt:lpstr>
      <vt:lpstr>  </vt:lpstr>
      <vt:lpstr>  </vt:lpstr>
      <vt:lpstr>  </vt:lpstr>
      <vt:lpstr>  </vt:lpstr>
      <vt:lpstr>  </vt:lpstr>
      <vt:lpstr>  </vt:lpstr>
      <vt:lpstr>  </vt:lpstr>
      <vt:lpstr>  </vt:lpstr>
      <vt:lpstr>  </vt:lpstr>
      <vt:lpstr>  </vt:lpstr>
      <vt:lpstr>  </vt:lpstr>
      <vt:lpstr>  </vt:lpstr>
      <vt:lpstr>  </vt:lpstr>
      <vt:lpstr>PIANO EUR/1 </vt:lpstr>
      <vt:lpstr>  </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ABRUZZO</dc:title>
  <dc:creator>Emanuele Riganelli</dc:creator>
  <cp:lastModifiedBy>mosca</cp:lastModifiedBy>
  <cp:revision>110</cp:revision>
  <dcterms:created xsi:type="dcterms:W3CDTF">2014-11-04T09:17:40Z</dcterms:created>
  <dcterms:modified xsi:type="dcterms:W3CDTF">2014-11-13T10:52:20Z</dcterms:modified>
</cp:coreProperties>
</file>