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7" r:id="rId4"/>
    <p:sldId id="263" r:id="rId5"/>
    <p:sldId id="290" r:id="rId6"/>
    <p:sldId id="269" r:id="rId7"/>
    <p:sldId id="271" r:id="rId8"/>
    <p:sldId id="286" r:id="rId9"/>
    <p:sldId id="289" r:id="rId10"/>
    <p:sldId id="273" r:id="rId11"/>
    <p:sldId id="287" r:id="rId12"/>
    <p:sldId id="275" r:id="rId13"/>
    <p:sldId id="277" r:id="rId14"/>
    <p:sldId id="278" r:id="rId15"/>
    <p:sldId id="288" r:id="rId16"/>
    <p:sldId id="280" r:id="rId17"/>
    <p:sldId id="282" r:id="rId18"/>
    <p:sldId id="285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4/8/2019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1560" y="1432222"/>
            <a:ext cx="9966960" cy="2600835"/>
          </a:xfrm>
        </p:spPr>
        <p:txBody>
          <a:bodyPr/>
          <a:lstStyle/>
          <a:p>
            <a:r>
              <a:rPr lang="it-IT" sz="3200" i="1" dirty="0" smtClean="0"/>
              <a:t>Commissione di studio per </a:t>
            </a:r>
            <a:r>
              <a:rPr lang="it-IT" sz="3200" i="1" dirty="0"/>
              <a:t>lo sviluppo e l’assestamento organizzativo del </a:t>
            </a:r>
            <a:r>
              <a:rPr lang="it-IT" sz="3200" i="1" dirty="0" smtClean="0"/>
              <a:t>MIBAC.       </a:t>
            </a:r>
            <a:r>
              <a:rPr lang="it-IT" sz="1800" i="1" dirty="0" smtClean="0"/>
              <a:t>(D.M</a:t>
            </a:r>
            <a:r>
              <a:rPr lang="it-IT" sz="1800" i="1" dirty="0"/>
              <a:t>. </a:t>
            </a:r>
            <a:r>
              <a:rPr lang="it-IT" sz="1800" i="1" dirty="0" smtClean="0"/>
              <a:t>31 </a:t>
            </a:r>
            <a:r>
              <a:rPr lang="it-IT" sz="1800" i="1" dirty="0"/>
              <a:t>gennaio </a:t>
            </a:r>
            <a:r>
              <a:rPr lang="it-IT" sz="1800" i="1" dirty="0" smtClean="0"/>
              <a:t>2019)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4033058"/>
            <a:ext cx="3416809" cy="184051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927993" y="4368542"/>
            <a:ext cx="4036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+mj-lt"/>
              </a:rPr>
              <a:t>Spunti di discussione</a:t>
            </a:r>
            <a:endParaRPr lang="it-IT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4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>Direzione Reti </a:t>
            </a:r>
            <a:r>
              <a:rPr lang="it-IT" sz="4400" dirty="0"/>
              <a:t>Museali </a:t>
            </a:r>
            <a:r>
              <a:rPr lang="it-IT" sz="4400" dirty="0" smtClean="0"/>
              <a:t>(ex Poli Regionali)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2388973"/>
            <a:ext cx="5741774" cy="3506120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2956355"/>
            <a:ext cx="11738919" cy="2987133"/>
          </a:xfrm>
        </p:spPr>
        <p:txBody>
          <a:bodyPr>
            <a:normAutofit/>
          </a:bodyPr>
          <a:lstStyle/>
          <a:p>
            <a:pPr lvl="2"/>
            <a:r>
              <a:rPr lang="it-IT" dirty="0" smtClean="0"/>
              <a:t>attribuzione di aree e parchi archeologici minori in capo alle SAPAB, anche al fine di rafforzare il nesso tra le attività di tutela, di ricerca e di valorizzazione;</a:t>
            </a:r>
          </a:p>
          <a:p>
            <a:pPr lvl="2"/>
            <a:r>
              <a:rPr lang="it-IT" dirty="0" smtClean="0"/>
              <a:t>attribuzione delle biblioteche attualmente presenti nei Poli alla DG Biblioteche;</a:t>
            </a:r>
          </a:p>
          <a:p>
            <a:pPr lvl="2"/>
            <a:r>
              <a:rPr lang="it-IT" dirty="0" smtClean="0"/>
              <a:t>attribuzione dei compiti di gestione di siti minori ai Direttori dei Musei autonomi limitrofi, anche al fine di rafforzarne l’inserimento in un circuito culturale maggiormente consolidato;</a:t>
            </a:r>
          </a:p>
          <a:p>
            <a:pPr lvl="2"/>
            <a:r>
              <a:rPr lang="it-IT" dirty="0"/>
              <a:t>r</a:t>
            </a:r>
            <a:r>
              <a:rPr lang="it-IT" dirty="0" smtClean="0"/>
              <a:t>afforzamento dei casi di delega ai funzionari preposti alla gestione dei siti rientranti nella Rete; </a:t>
            </a:r>
          </a:p>
          <a:p>
            <a:pPr lvl="2"/>
            <a:r>
              <a:rPr lang="it-IT" dirty="0" smtClean="0"/>
              <a:t>Incumulabilità degli incarichi di Direttore della Rete e di Musei dotati di Autonomia.</a:t>
            </a:r>
          </a:p>
          <a:p>
            <a:pPr lvl="0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0" y="635343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395416" y="1117647"/>
            <a:ext cx="10668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2000" i="1" dirty="0"/>
              <a:t>Rafforzare le funzioni di coordinamento sul territorio ai fini della promozione di reti museali locali (nell’ambito del sistema museale nazionale coordinato dalla DG Musei</a:t>
            </a:r>
            <a:r>
              <a:rPr lang="it-IT" sz="2000" i="1" dirty="0" smtClean="0"/>
              <a:t>).</a:t>
            </a:r>
          </a:p>
          <a:p>
            <a:pPr marL="342900" lvl="0" indent="-342900">
              <a:buFont typeface="+mj-lt"/>
              <a:buAutoNum type="arabicPeriod"/>
            </a:pPr>
            <a:endParaRPr lang="it-IT" sz="2000" i="1" dirty="0" smtClean="0"/>
          </a:p>
          <a:p>
            <a:pPr marL="342900" lvl="0" indent="-342900">
              <a:buFont typeface="+mj-lt"/>
              <a:buAutoNum type="arabicPeriod"/>
            </a:pPr>
            <a:r>
              <a:rPr lang="it-IT" sz="2000" i="1" dirty="0" smtClean="0"/>
              <a:t>Riduzione </a:t>
            </a:r>
            <a:r>
              <a:rPr lang="it-IT" sz="2000" i="1" dirty="0"/>
              <a:t>dei compiti di diretta gestione dei siti attraverso una pluralità di azioni e interventi:</a:t>
            </a:r>
          </a:p>
        </p:txBody>
      </p:sp>
    </p:spTree>
    <p:extLst>
      <p:ext uri="{BB962C8B-B14F-4D97-AF65-F5344CB8AC3E}">
        <p14:creationId xmlns:p14="http://schemas.microsoft.com/office/powerpoint/2010/main" val="11220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Musei </a:t>
            </a:r>
            <a:r>
              <a:rPr lang="it-IT" sz="4400" dirty="0"/>
              <a:t>e Reti Museali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2388973"/>
            <a:ext cx="5741774" cy="3506120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/>
          <p:nvPr/>
        </p:nvPicPr>
        <p:blipFill>
          <a:blip r:embed="rId2"/>
          <a:stretch>
            <a:fillRect/>
          </a:stretch>
        </p:blipFill>
        <p:spPr>
          <a:xfrm>
            <a:off x="374736" y="1616856"/>
            <a:ext cx="6825136" cy="4174344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0" y="635343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sp>
        <p:nvSpPr>
          <p:cNvPr id="14" name="Segnaposto contenuto 3"/>
          <p:cNvSpPr>
            <a:spLocks noGrp="1"/>
          </p:cNvSpPr>
          <p:nvPr>
            <p:ph sz="half" idx="2"/>
          </p:nvPr>
        </p:nvSpPr>
        <p:spPr>
          <a:xfrm>
            <a:off x="7298725" y="1817362"/>
            <a:ext cx="4596713" cy="3502201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le 11 “reti museali ”,ipotizzate </a:t>
            </a:r>
            <a:r>
              <a:rPr lang="it-IT" dirty="0"/>
              <a:t>su scala </a:t>
            </a:r>
            <a:r>
              <a:rPr lang="it-IT" dirty="0" smtClean="0"/>
              <a:t>interregionale, sono concepite </a:t>
            </a:r>
            <a:r>
              <a:rPr lang="it-IT" dirty="0"/>
              <a:t>come punto di snodo per l’effettiva costituzione e funzionamento del sistema museale nazionale coordinato dalla DG Musei. </a:t>
            </a:r>
          </a:p>
        </p:txBody>
      </p:sp>
    </p:spTree>
    <p:extLst>
      <p:ext uri="{BB962C8B-B14F-4D97-AF65-F5344CB8AC3E}">
        <p14:creationId xmlns:p14="http://schemas.microsoft.com/office/powerpoint/2010/main" val="410270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D.G. Contratti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097603"/>
            <a:ext cx="11674345" cy="1441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 ipotizza l’istituzione </a:t>
            </a:r>
            <a:r>
              <a:rPr lang="it-IT" dirty="0"/>
              <a:t>di una nuova struttura di livello dirigenziale generale specializzata nelle diverse fattispecie in cui si articola la contrattualistica pubblica nel settore dei beni </a:t>
            </a:r>
            <a:r>
              <a:rPr lang="it-IT" dirty="0" smtClean="0"/>
              <a:t>culturali.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237569" y="2169922"/>
            <a:ext cx="11559016" cy="4087228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gestione diretta di tutte le gare dell’amministrazione centrale per lavori, servizi, forniture;</a:t>
            </a:r>
          </a:p>
          <a:p>
            <a:pPr lvl="0"/>
            <a:r>
              <a:rPr lang="it-IT" dirty="0"/>
              <a:t>gestione diretta, con riguardo agli appalti di lavori, di gare “strategiche” per il sistema nazionale dei beni culturali;</a:t>
            </a:r>
          </a:p>
          <a:p>
            <a:pPr lvl="0"/>
            <a:r>
              <a:rPr lang="it-IT" dirty="0"/>
              <a:t>gestione diretta, con riguardo ai servizi aggiuntivi, delle gare di maggiore rilevanza per il sistema museale;</a:t>
            </a:r>
          </a:p>
          <a:p>
            <a:pPr lvl="0"/>
            <a:r>
              <a:rPr lang="it-IT" dirty="0"/>
              <a:t>supporto alle stazioni appaltanti periferiche per tutte le altre gare di lavori e </a:t>
            </a:r>
            <a:r>
              <a:rPr lang="it-IT" dirty="0" smtClean="0"/>
              <a:t>concessioni </a:t>
            </a:r>
            <a:r>
              <a:rPr lang="it-IT" dirty="0"/>
              <a:t>di servizi aggiuntivi, anche </a:t>
            </a:r>
            <a:r>
              <a:rPr lang="it-IT" dirty="0" smtClean="0"/>
              <a:t>riguardo </a:t>
            </a:r>
            <a:r>
              <a:rPr lang="it-IT" dirty="0"/>
              <a:t>alla fase dell’esecuzione del rapporto negoziale;</a:t>
            </a:r>
          </a:p>
          <a:p>
            <a:pPr lvl="0"/>
            <a:r>
              <a:rPr lang="it-IT" dirty="0"/>
              <a:t>supporto </a:t>
            </a:r>
            <a:r>
              <a:rPr lang="it-IT" dirty="0" smtClean="0"/>
              <a:t>agli </a:t>
            </a:r>
            <a:r>
              <a:rPr lang="it-IT" dirty="0"/>
              <a:t>istituti periferici titolari di competenze di valorizzazione del patrimonio </a:t>
            </a:r>
            <a:r>
              <a:rPr lang="it-IT" dirty="0" smtClean="0"/>
              <a:t>per </a:t>
            </a:r>
            <a:r>
              <a:rPr lang="it-IT" dirty="0"/>
              <a:t>la stipula di accordi di valorizzazione;</a:t>
            </a:r>
          </a:p>
          <a:p>
            <a:pPr lvl="0"/>
            <a:r>
              <a:rPr lang="it-IT" dirty="0"/>
              <a:t>supporto nei confronti </a:t>
            </a:r>
            <a:r>
              <a:rPr lang="it-IT" dirty="0" smtClean="0"/>
              <a:t>degli </a:t>
            </a:r>
            <a:r>
              <a:rPr lang="it-IT" dirty="0"/>
              <a:t>istituti periferici ai fini della strutturazione anche economica dei rapporti concessori di beni, delle sponsorizzazioni e delle forme di </a:t>
            </a:r>
            <a:r>
              <a:rPr lang="it-IT" dirty="0" smtClean="0"/>
              <a:t>mecenatismo.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0" y="636784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D.G. ABAP e SABAP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878228"/>
            <a:ext cx="11674345" cy="2199502"/>
          </a:xfrm>
        </p:spPr>
        <p:txBody>
          <a:bodyPr>
            <a:normAutofit/>
          </a:bodyPr>
          <a:lstStyle/>
          <a:p>
            <a:r>
              <a:rPr lang="it-IT" dirty="0" smtClean="0"/>
              <a:t>Rafforzamento </a:t>
            </a:r>
            <a:r>
              <a:rPr lang="it-IT" dirty="0"/>
              <a:t>della DG </a:t>
            </a:r>
            <a:r>
              <a:rPr lang="it-IT" dirty="0" smtClean="0"/>
              <a:t>ABAP sia a livello centrale che territoriale, garantendo </a:t>
            </a:r>
            <a:r>
              <a:rPr lang="it-IT" dirty="0"/>
              <a:t>l’unitarietà e l’omogeneità dei principi di </a:t>
            </a:r>
            <a:r>
              <a:rPr lang="it-IT" dirty="0" smtClean="0"/>
              <a:t>tutela, anche in materia di vincoli</a:t>
            </a:r>
          </a:p>
          <a:p>
            <a:r>
              <a:rPr lang="it-IT" dirty="0" smtClean="0"/>
              <a:t>Previsione, oltre ai Servizi con competenze tematiche, di </a:t>
            </a:r>
            <a:r>
              <a:rPr lang="it-IT" dirty="0"/>
              <a:t>una struttura </a:t>
            </a:r>
            <a:r>
              <a:rPr lang="it-IT" dirty="0" smtClean="0"/>
              <a:t>focalizzata </a:t>
            </a:r>
            <a:r>
              <a:rPr lang="it-IT" dirty="0"/>
              <a:t>sulla corretta applicazione del dettato </a:t>
            </a:r>
            <a:r>
              <a:rPr lang="it-IT" dirty="0" smtClean="0"/>
              <a:t>giuridico-normativo e </a:t>
            </a:r>
            <a:r>
              <a:rPr lang="it-IT" dirty="0"/>
              <a:t>delle </a:t>
            </a:r>
            <a:r>
              <a:rPr lang="it-IT" dirty="0" smtClean="0"/>
              <a:t>procedure amministrative.</a:t>
            </a:r>
          </a:p>
          <a:p>
            <a:r>
              <a:rPr lang="it-IT" dirty="0"/>
              <a:t>P</a:t>
            </a:r>
            <a:r>
              <a:rPr lang="it-IT" dirty="0" smtClean="0"/>
              <a:t>otenziamento della struttura deputata all’autorizzazione delle esportazioni di opere.</a:t>
            </a:r>
          </a:p>
          <a:p>
            <a:r>
              <a:rPr lang="it-IT" dirty="0"/>
              <a:t>Valorizzare le professionalità tecniche interne.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311708" y="1013711"/>
            <a:ext cx="11542540" cy="58695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t-IT" dirty="0" smtClean="0"/>
              <a:t>  </a:t>
            </a:r>
          </a:p>
          <a:p>
            <a:pPr marL="0" lvl="0" indent="0">
              <a:buNone/>
            </a:pPr>
            <a:r>
              <a:rPr lang="it-IT" i="1" dirty="0" smtClean="0"/>
              <a:t>Principi e Obiettivi</a:t>
            </a:r>
            <a:endParaRPr lang="it-IT" i="1" dirty="0"/>
          </a:p>
        </p:txBody>
      </p:sp>
      <p:sp>
        <p:nvSpPr>
          <p:cNvPr id="9" name="Rettangolo 8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S</a:t>
            </a:r>
            <a:r>
              <a:rPr lang="it-IT" sz="4400" dirty="0" smtClean="0"/>
              <a:t>ABAP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79903" y="1097603"/>
            <a:ext cx="11674345" cy="1441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 smtClean="0"/>
              <a:t>Principi e obiettivi:</a:t>
            </a:r>
            <a:endParaRPr lang="it-IT" i="1" dirty="0"/>
          </a:p>
          <a:p>
            <a:r>
              <a:rPr lang="it-IT" dirty="0" smtClean="0"/>
              <a:t>Mantenimento del principio della Soprintendenza unica sul territorio per assicurare </a:t>
            </a:r>
            <a:r>
              <a:rPr lang="it-IT" dirty="0"/>
              <a:t>un </a:t>
            </a:r>
            <a:r>
              <a:rPr lang="it-IT" dirty="0" smtClean="0"/>
              <a:t>sistema caratterizzato </a:t>
            </a:r>
            <a:r>
              <a:rPr lang="it-IT" dirty="0"/>
              <a:t>da un approccio integrato ai temi della tutela e della </a:t>
            </a:r>
            <a:r>
              <a:rPr lang="it-IT" dirty="0" smtClean="0"/>
              <a:t>valorizzazione che ponga al centro il cittadino. </a:t>
            </a:r>
            <a:endParaRPr lang="it-IT" dirty="0"/>
          </a:p>
        </p:txBody>
      </p:sp>
      <p:sp>
        <p:nvSpPr>
          <p:cNvPr id="9" name="Segnaposto contenuto 2"/>
          <p:cNvSpPr>
            <a:spLocks noGrp="1"/>
          </p:cNvSpPr>
          <p:nvPr>
            <p:ph sz="half" idx="1"/>
          </p:nvPr>
        </p:nvSpPr>
        <p:spPr>
          <a:xfrm>
            <a:off x="179902" y="2743581"/>
            <a:ext cx="11674345" cy="2695575"/>
          </a:xfrm>
        </p:spPr>
        <p:txBody>
          <a:bodyPr>
            <a:normAutofit/>
          </a:bodyPr>
          <a:lstStyle/>
          <a:p>
            <a:r>
              <a:rPr lang="it-IT" dirty="0" smtClean="0"/>
              <a:t>SABAP quali interlocutrici </a:t>
            </a:r>
            <a:r>
              <a:rPr lang="it-IT" dirty="0"/>
              <a:t>uniche dei cittadini in materia di tutela, autorizzazioni e </a:t>
            </a:r>
            <a:r>
              <a:rPr lang="it-IT" dirty="0" smtClean="0"/>
              <a:t>concessioni (centralità cittadino).</a:t>
            </a:r>
          </a:p>
          <a:p>
            <a:r>
              <a:rPr lang="it-IT" dirty="0" smtClean="0"/>
              <a:t>Rafforzamento dei responsabili delle aree tematiche interne alle SABAP.</a:t>
            </a:r>
          </a:p>
          <a:p>
            <a:r>
              <a:rPr lang="it-IT" dirty="0" smtClean="0"/>
              <a:t>Revisione del </a:t>
            </a:r>
            <a:r>
              <a:rPr lang="it-IT" dirty="0"/>
              <a:t>numero delle attuali SABAP </a:t>
            </a:r>
            <a:r>
              <a:rPr lang="it-IT" dirty="0" smtClean="0"/>
              <a:t>territoriali, con possibile istituzione di nuove Soprintendenze Archeologiche del Mare.</a:t>
            </a:r>
          </a:p>
          <a:p>
            <a:r>
              <a:rPr lang="it-IT" dirty="0" smtClean="0"/>
              <a:t>assicurare una maggiore vicinanza dell’Amministrazione alle esigenze locali e del territorio. </a:t>
            </a:r>
            <a:endParaRPr lang="it-IT" dirty="0"/>
          </a:p>
          <a:p>
            <a:endParaRPr lang="it-IT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0" y="6363953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S</a:t>
            </a:r>
            <a:r>
              <a:rPr lang="it-IT" sz="4400" dirty="0" smtClean="0"/>
              <a:t>ABAP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1255127"/>
            <a:ext cx="11894509" cy="4913635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Attribuzione delle competenze, anche di valorizzazione e gestione, </a:t>
            </a:r>
            <a:r>
              <a:rPr lang="it-IT" b="1" dirty="0" smtClean="0"/>
              <a:t>su parchi e aree archeologiche</a:t>
            </a:r>
            <a:r>
              <a:rPr lang="it-IT" dirty="0"/>
              <a:t>.</a:t>
            </a:r>
            <a:r>
              <a:rPr lang="it-IT" dirty="0" smtClean="0"/>
              <a:t> </a:t>
            </a:r>
          </a:p>
          <a:p>
            <a:pPr lvl="0"/>
            <a:r>
              <a:rPr lang="it-IT" dirty="0" smtClean="0"/>
              <a:t>Rafforzamento, all’interno delle Soprintendenze uniche, del ruolo delle singole “aree tematiche” e dei relativi Responsabili ad esse assegnate</a:t>
            </a:r>
            <a:r>
              <a:rPr lang="it-IT" dirty="0"/>
              <a:t>.</a:t>
            </a:r>
            <a:endParaRPr lang="it-IT" dirty="0" smtClean="0"/>
          </a:p>
          <a:p>
            <a:r>
              <a:rPr lang="it-IT" dirty="0" smtClean="0"/>
              <a:t>Previsione di un potere di informativa del Soprintendente alla DG ABAP in caso di conflitto tra l’istruttoria del Responsabile d’area tematica e la decisione finale del Soprintendente medesimo, con particolare riguardo ai </a:t>
            </a:r>
            <a:r>
              <a:rPr lang="it-IT" dirty="0"/>
              <a:t>procedimenti amministrativi incidenti sulle funzioni di tutela (autorizzazioni, prescrizioni, concessioni d’uso</a:t>
            </a:r>
            <a:r>
              <a:rPr lang="it-IT" dirty="0" smtClean="0"/>
              <a:t>).</a:t>
            </a:r>
            <a:endParaRPr lang="it-IT" dirty="0"/>
          </a:p>
          <a:p>
            <a:pPr lvl="0"/>
            <a:r>
              <a:rPr lang="it-IT" dirty="0"/>
              <a:t>P</a:t>
            </a:r>
            <a:r>
              <a:rPr lang="it-IT" dirty="0" smtClean="0"/>
              <a:t>otenziare le risorse umane (da reperire tramite concorsi pubblici), accrescere le opportunità di carriera e intensificare la collaborazione con i settori dell’università e della ricerca.</a:t>
            </a:r>
          </a:p>
          <a:p>
            <a:pPr lvl="0"/>
            <a:r>
              <a:rPr lang="it-IT" dirty="0"/>
              <a:t>Favorire la rotazione dei Soprintendenti, ferma restando la necessità di tenere in adeguata considerazione le competenze e la formazione tecnica degli stessi in relazione alla natura e alla specificità dell’area territoriale interessata dall’assegnazione.</a:t>
            </a:r>
          </a:p>
          <a:p>
            <a:endParaRPr lang="it-IT" dirty="0" smtClean="0"/>
          </a:p>
          <a:p>
            <a:endParaRPr lang="it-IT" dirty="0" smtClean="0"/>
          </a:p>
          <a:p>
            <a:pPr lvl="0"/>
            <a:endParaRPr lang="it-IT" dirty="0" smtClean="0"/>
          </a:p>
          <a:p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0" y="6363953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Archivi e </a:t>
            </a:r>
            <a:r>
              <a:rPr lang="it-IT" sz="4400" dirty="0"/>
              <a:t>Soprintendenze Archivistiche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57665" y="1872277"/>
            <a:ext cx="5824151" cy="402281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configurazione </a:t>
            </a:r>
            <a:r>
              <a:rPr lang="it-IT" dirty="0"/>
              <a:t>attuale della Direzione Generale Archivi, </a:t>
            </a:r>
            <a:r>
              <a:rPr lang="it-IT" dirty="0" smtClean="0"/>
              <a:t>prevede </a:t>
            </a:r>
            <a:r>
              <a:rPr lang="it-IT" dirty="0"/>
              <a:t>un numero di riporti diretti particolarmente elevato (n. 101 Archivi di Stato</a:t>
            </a:r>
            <a:r>
              <a:rPr lang="it-IT" dirty="0" smtClean="0"/>
              <a:t>);</a:t>
            </a:r>
            <a:endParaRPr lang="it-IT" dirty="0"/>
          </a:p>
          <a:p>
            <a:r>
              <a:rPr lang="it-IT" dirty="0"/>
              <a:t>s</a:t>
            </a:r>
            <a:r>
              <a:rPr lang="it-IT" dirty="0" smtClean="0"/>
              <a:t>i ipotizza </a:t>
            </a:r>
            <a:r>
              <a:rPr lang="it-IT" dirty="0"/>
              <a:t>il rafforzamento delle Soprintendenze archivistiche e bibliografiche, attribuendovi la funzione di Uffici preposti al coordinamento e raccordo tra la Direzione Generale Archivi e i numerosi Archivi di Stato, presenti a livello </a:t>
            </a:r>
            <a:r>
              <a:rPr lang="it-IT" dirty="0" smtClean="0"/>
              <a:t>regionale</a:t>
            </a:r>
            <a:r>
              <a:rPr lang="it-IT" dirty="0"/>
              <a:t>;</a:t>
            </a:r>
          </a:p>
          <a:p>
            <a:r>
              <a:rPr lang="it-IT" dirty="0"/>
              <a:t>a</a:t>
            </a:r>
            <a:r>
              <a:rPr lang="it-IT" dirty="0" smtClean="0"/>
              <a:t> </a:t>
            </a:r>
            <a:r>
              <a:rPr lang="it-IT" dirty="0"/>
              <a:t>tal fine, sulla base di preliminari verifiche sui numeri complessivi del possibile riordino, </a:t>
            </a:r>
            <a:r>
              <a:rPr lang="it-IT" dirty="0" smtClean="0"/>
              <a:t>si ipotizza </a:t>
            </a:r>
            <a:r>
              <a:rPr lang="it-IT" dirty="0"/>
              <a:t>un aumento delle Soprintendenze da 12 a 15 </a:t>
            </a:r>
            <a:r>
              <a:rPr lang="it-IT" dirty="0" smtClean="0"/>
              <a:t>unità.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412627" y="2997893"/>
            <a:ext cx="131805" cy="1235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0" y="6375397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grpSp>
        <p:nvGrpSpPr>
          <p:cNvPr id="9" name="Gruppo 8"/>
          <p:cNvGrpSpPr/>
          <p:nvPr/>
        </p:nvGrpSpPr>
        <p:grpSpPr>
          <a:xfrm>
            <a:off x="5717059" y="1231215"/>
            <a:ext cx="6417274" cy="4843849"/>
            <a:chOff x="5774726" y="1231215"/>
            <a:chExt cx="6417274" cy="4843849"/>
          </a:xfrm>
        </p:grpSpPr>
        <p:pic>
          <p:nvPicPr>
            <p:cNvPr id="10" name="Immagine 9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4726" y="1231215"/>
              <a:ext cx="6417274" cy="4843849"/>
            </a:xfrm>
            <a:prstGeom prst="rect">
              <a:avLst/>
            </a:prstGeom>
          </p:spPr>
        </p:pic>
        <p:sp>
          <p:nvSpPr>
            <p:cNvPr id="7" name="Rettangolo 6"/>
            <p:cNvSpPr/>
            <p:nvPr/>
          </p:nvSpPr>
          <p:spPr>
            <a:xfrm>
              <a:off x="10313773" y="2956024"/>
              <a:ext cx="98854" cy="1235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0587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 fontScale="90000"/>
          </a:bodyPr>
          <a:lstStyle/>
          <a:p>
            <a:r>
              <a:rPr lang="it-IT" sz="4400" dirty="0"/>
              <a:t>D.G. Creatività Contemporanea e Rigenerazione Urbana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3795" y="3357839"/>
            <a:ext cx="5222790" cy="2537254"/>
          </a:xfrm>
        </p:spPr>
        <p:txBody>
          <a:bodyPr>
            <a:normAutofit/>
          </a:bodyPr>
          <a:lstStyle/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2009850"/>
            <a:ext cx="11674345" cy="1441761"/>
          </a:xfrm>
        </p:spPr>
        <p:txBody>
          <a:bodyPr>
            <a:normAutofit/>
          </a:bodyPr>
          <a:lstStyle/>
          <a:p>
            <a:r>
              <a:rPr lang="it-IT" dirty="0"/>
              <a:t>La Direzione Generale Architettura, Arte Contemporanea e Periferie potrebbe essere rimodulata quale </a:t>
            </a:r>
            <a:r>
              <a:rPr lang="it-IT" dirty="0" smtClean="0"/>
              <a:t>«Direzione </a:t>
            </a:r>
            <a:r>
              <a:rPr lang="it-IT" dirty="0"/>
              <a:t>Generale creatività contemporanea e rigenerazione </a:t>
            </a:r>
            <a:r>
              <a:rPr lang="it-IT" dirty="0" smtClean="0"/>
              <a:t>urbana» </a:t>
            </a:r>
            <a:r>
              <a:rPr lang="it-IT" dirty="0"/>
              <a:t>e assumere la seguente </a:t>
            </a:r>
            <a:r>
              <a:rPr lang="it-IT" dirty="0" smtClean="0"/>
              <a:t>articolazione (il Servizio II e il Servizio III potrebbe essere assemblati)</a:t>
            </a:r>
            <a:endParaRPr lang="it-IT" dirty="0"/>
          </a:p>
        </p:txBody>
      </p:sp>
      <p:pic>
        <p:nvPicPr>
          <p:cNvPr id="9" name="Immagine 8"/>
          <p:cNvPicPr/>
          <p:nvPr/>
        </p:nvPicPr>
        <p:blipFill>
          <a:blip r:embed="rId2"/>
          <a:stretch>
            <a:fillRect/>
          </a:stretch>
        </p:blipFill>
        <p:spPr>
          <a:xfrm>
            <a:off x="2658898" y="2923751"/>
            <a:ext cx="6116320" cy="29095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3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/>
              <a:t>Road </a:t>
            </a:r>
            <a:r>
              <a:rPr lang="it-IT" dirty="0" err="1"/>
              <a:t>map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" name="CasellaDiTesto 154"/>
          <p:cNvSpPr txBox="1"/>
          <p:nvPr/>
        </p:nvSpPr>
        <p:spPr>
          <a:xfrm>
            <a:off x="621957" y="1044624"/>
            <a:ext cx="93828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 marzo				presentazione preliminare lavori della Commissione al Ministro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7-14	 marzo			assestamento documento di sintesi della Commissione</a:t>
            </a:r>
          </a:p>
          <a:p>
            <a:endParaRPr lang="it-IT" dirty="0"/>
          </a:p>
          <a:p>
            <a:r>
              <a:rPr lang="it-IT" dirty="0" smtClean="0"/>
              <a:t>14 marzo			processo di condivisione con rappresentanti istituzionali</a:t>
            </a:r>
          </a:p>
          <a:p>
            <a:endParaRPr lang="it-IT" dirty="0"/>
          </a:p>
          <a:p>
            <a:r>
              <a:rPr lang="it-IT" dirty="0" smtClean="0"/>
              <a:t>20-21 marzo			processo di condivisione con associazioni e comunità scientifica</a:t>
            </a:r>
          </a:p>
          <a:p>
            <a:endParaRPr lang="it-IT" dirty="0" smtClean="0"/>
          </a:p>
          <a:p>
            <a:r>
              <a:rPr lang="it-IT" dirty="0" smtClean="0"/>
              <a:t>28 marzo			riunione con i Direttori</a:t>
            </a:r>
          </a:p>
          <a:p>
            <a:endParaRPr lang="it-IT" dirty="0"/>
          </a:p>
          <a:p>
            <a:r>
              <a:rPr lang="it-IT" dirty="0" smtClean="0"/>
              <a:t>4 aprile				riunione con i Sindacati</a:t>
            </a:r>
          </a:p>
          <a:p>
            <a:endParaRPr lang="it-IT" dirty="0"/>
          </a:p>
          <a:p>
            <a:r>
              <a:rPr lang="it-IT" dirty="0" smtClean="0"/>
              <a:t>17 aprile				«Stati Generali» MIBAC (anche in </a:t>
            </a:r>
            <a:r>
              <a:rPr lang="it-IT" i="1" dirty="0" smtClean="0"/>
              <a:t>streaming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30 </a:t>
            </a:r>
            <a:r>
              <a:rPr lang="it-IT" dirty="0" err="1" smtClean="0"/>
              <a:t>apr</a:t>
            </a:r>
            <a:r>
              <a:rPr lang="it-IT" dirty="0" smtClean="0"/>
              <a:t>./inizi maggio	definizione schema D.P.C.M.</a:t>
            </a:r>
          </a:p>
          <a:p>
            <a:endParaRPr lang="it-IT" dirty="0"/>
          </a:p>
          <a:p>
            <a:r>
              <a:rPr lang="it-IT" b="1" dirty="0" smtClean="0"/>
              <a:t>30 giugno</a:t>
            </a:r>
            <a:r>
              <a:rPr lang="it-IT" dirty="0" smtClean="0"/>
              <a:t>	 		conclusione iter D.P.C.M.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11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/>
              <a:t>M</a:t>
            </a:r>
            <a:r>
              <a:rPr lang="it-IT" dirty="0" smtClean="0"/>
              <a:t>etodologia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1892" y="1812323"/>
            <a:ext cx="10823448" cy="4267587"/>
          </a:xfrm>
          <a:solidFill>
            <a:schemeClr val="bg1"/>
          </a:solidFill>
        </p:spPr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Commissione istituita con D.M del 31 gennaio 2019 </a:t>
            </a:r>
            <a:r>
              <a:rPr lang="it-IT" dirty="0"/>
              <a:t>ha operato una condensata ricognizione delle criticità e delle specificità MIBAC, al fine di elaborare una piattaforma organica per la razionale impostazione e il progressivo sviluppo delle valutazioni di riordino della struttura </a:t>
            </a:r>
            <a:r>
              <a:rPr lang="it-IT" dirty="0" smtClean="0"/>
              <a:t>ministeriale.</a:t>
            </a:r>
            <a:endParaRPr lang="it-IT" dirty="0"/>
          </a:p>
          <a:p>
            <a:endParaRPr lang="it-IT" dirty="0"/>
          </a:p>
          <a:p>
            <a:r>
              <a:rPr lang="it-IT" dirty="0"/>
              <a:t>Tale </a:t>
            </a:r>
            <a:r>
              <a:rPr lang="it-IT" dirty="0" smtClean="0"/>
              <a:t>piattaforma è stata costruita </a:t>
            </a:r>
            <a:r>
              <a:rPr lang="it-IT" dirty="0"/>
              <a:t>sulla base di elementi acquisiti dai soggetti titolari di specifiche responsabilità e da </a:t>
            </a:r>
            <a:r>
              <a:rPr lang="it-IT" dirty="0" smtClean="0"/>
              <a:t>puntuali </a:t>
            </a:r>
            <a:r>
              <a:rPr lang="it-IT" dirty="0"/>
              <a:t>ricognizioni organizzative e </a:t>
            </a:r>
            <a:r>
              <a:rPr lang="it-IT" dirty="0" smtClean="0"/>
              <a:t>finanziarie.</a:t>
            </a:r>
          </a:p>
          <a:p>
            <a:endParaRPr lang="it-IT" dirty="0"/>
          </a:p>
          <a:p>
            <a:r>
              <a:rPr lang="it-IT" dirty="0" smtClean="0"/>
              <a:t>Questo documento sintetizza alcune delle principali valutazioni sull’organizzazione </a:t>
            </a:r>
            <a:r>
              <a:rPr lang="it-IT" dirty="0" err="1" smtClean="0"/>
              <a:t>MiBAC</a:t>
            </a:r>
            <a:r>
              <a:rPr lang="it-IT" dirty="0" smtClean="0"/>
              <a:t> al fine di promuovere il dibattito con tutti gli </a:t>
            </a:r>
            <a:r>
              <a:rPr lang="it-IT" dirty="0" err="1" smtClean="0"/>
              <a:t>stakeholders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8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892" y="330052"/>
            <a:ext cx="11780108" cy="2979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Metodologia – principi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1892" y="1035497"/>
            <a:ext cx="10823448" cy="463693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valutazioni prendono spunto dai </a:t>
            </a:r>
            <a:r>
              <a:rPr lang="it-IT" dirty="0"/>
              <a:t>seguenti principi</a:t>
            </a:r>
            <a:r>
              <a:rPr lang="it-IT" dirty="0" smtClean="0"/>
              <a:t>:</a:t>
            </a:r>
          </a:p>
          <a:p>
            <a:pPr lvl="0"/>
            <a:r>
              <a:rPr lang="it-IT" dirty="0"/>
              <a:t>r</a:t>
            </a:r>
            <a:r>
              <a:rPr lang="it-IT" dirty="0" smtClean="0"/>
              <a:t>afforzamento di tutela e valorizzazione del patrimonio (art. 9 </a:t>
            </a:r>
            <a:r>
              <a:rPr lang="it-IT" dirty="0" err="1" smtClean="0"/>
              <a:t>Cost</a:t>
            </a:r>
            <a:r>
              <a:rPr lang="it-IT" dirty="0" smtClean="0"/>
              <a:t>.)</a:t>
            </a:r>
          </a:p>
          <a:p>
            <a:pPr lvl="0"/>
            <a:r>
              <a:rPr lang="it-IT" dirty="0" smtClean="0"/>
              <a:t>migliorare l’organizzazione in un ottica di efficacia ed efficienza utile a facilitare la relazione con i cittadini; </a:t>
            </a:r>
          </a:p>
          <a:p>
            <a:pPr lvl="0"/>
            <a:r>
              <a:rPr lang="it-IT" dirty="0"/>
              <a:t>a</a:t>
            </a:r>
            <a:r>
              <a:rPr lang="it-IT" dirty="0" smtClean="0"/>
              <a:t>umento del benessere organizzativo, anche attraverso formazione e crescita professionale</a:t>
            </a:r>
            <a:r>
              <a:rPr lang="it-IT" b="1" dirty="0" smtClean="0"/>
              <a:t>;</a:t>
            </a:r>
          </a:p>
          <a:p>
            <a:pPr lvl="0"/>
            <a:r>
              <a:rPr lang="it-IT" dirty="0" smtClean="0"/>
              <a:t>rafforzamento </a:t>
            </a:r>
            <a:r>
              <a:rPr lang="it-IT" dirty="0"/>
              <a:t>capacità di </a:t>
            </a:r>
            <a:r>
              <a:rPr lang="it-IT" dirty="0" smtClean="0"/>
              <a:t>controllo a livello centrale, nonché di </a:t>
            </a:r>
            <a:r>
              <a:rPr lang="it-IT" dirty="0"/>
              <a:t>misurazione e valutazione della </a:t>
            </a:r>
            <a:r>
              <a:rPr lang="it-IT" i="1" dirty="0" smtClean="0"/>
              <a:t>performance</a:t>
            </a:r>
            <a:r>
              <a:rPr lang="it-IT" dirty="0"/>
              <a:t>;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miglioramento conoscitivo e operativo in materia di prevenzione del rischio corruttivo e </a:t>
            </a:r>
            <a:r>
              <a:rPr lang="it-IT" dirty="0" smtClean="0"/>
              <a:t>di trasparenza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-1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1026" name="Picture 2" descr="logoMIB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819" y="6223880"/>
            <a:ext cx="990600" cy="49388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300" dirty="0" smtClean="0"/>
              <a:t>Principali aree di intervento</a:t>
            </a:r>
            <a:endParaRPr lang="it-IT" sz="43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33049" y="1641546"/>
            <a:ext cx="6093609" cy="414469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rafforzamento ruolo di </a:t>
            </a:r>
            <a:r>
              <a:rPr lang="it-IT" i="1" dirty="0" err="1"/>
              <a:t>governance</a:t>
            </a:r>
            <a:r>
              <a:rPr lang="it-IT" dirty="0"/>
              <a:t> del Segretariato Generale, quale autorità di vertice cui è rimesso il coordinamento di tutti i livelli dirigenziali generali </a:t>
            </a:r>
            <a:r>
              <a:rPr lang="it-IT" dirty="0" smtClean="0"/>
              <a:t>dell’Amministrazione;</a:t>
            </a:r>
            <a:endParaRPr lang="it-IT" dirty="0"/>
          </a:p>
          <a:p>
            <a:pPr lvl="0"/>
            <a:r>
              <a:rPr lang="it-IT" dirty="0"/>
              <a:t>r</a:t>
            </a:r>
            <a:r>
              <a:rPr lang="it-IT" dirty="0" smtClean="0"/>
              <a:t>azionalizzazione, specializzazione </a:t>
            </a:r>
            <a:r>
              <a:rPr lang="it-IT" dirty="0"/>
              <a:t>ed </a:t>
            </a:r>
            <a:r>
              <a:rPr lang="it-IT" dirty="0" err="1" smtClean="0"/>
              <a:t>efficientamento</a:t>
            </a:r>
            <a:r>
              <a:rPr lang="it-IT" dirty="0" smtClean="0"/>
              <a:t> delle </a:t>
            </a:r>
            <a:r>
              <a:rPr lang="it-IT" dirty="0"/>
              <a:t>strutture di primo riporto del </a:t>
            </a:r>
            <a:r>
              <a:rPr lang="it-IT" dirty="0" smtClean="0"/>
              <a:t>Segretariato Generale; </a:t>
            </a:r>
          </a:p>
          <a:p>
            <a:pPr lvl="0"/>
            <a:r>
              <a:rPr lang="it-IT" dirty="0"/>
              <a:t>i</a:t>
            </a:r>
            <a:r>
              <a:rPr lang="it-IT" dirty="0" smtClean="0"/>
              <a:t>ntroduzione struttura </a:t>
            </a:r>
            <a:r>
              <a:rPr lang="it-IT" dirty="0"/>
              <a:t>dirigenziale </a:t>
            </a:r>
            <a:r>
              <a:rPr lang="it-IT" dirty="0" smtClean="0"/>
              <a:t>generale deputata </a:t>
            </a:r>
            <a:r>
              <a:rPr lang="it-IT" dirty="0"/>
              <a:t>alla digitalizzazione e all’innovazione, anche alla luce di quanto statuito dal Codice dell’Amministrazione </a:t>
            </a:r>
            <a:r>
              <a:rPr lang="it-IT" dirty="0" smtClean="0"/>
              <a:t>Digitale</a:t>
            </a:r>
          </a:p>
          <a:p>
            <a:r>
              <a:rPr lang="it-IT" dirty="0" smtClean="0"/>
              <a:t>istituzione unità </a:t>
            </a:r>
            <a:r>
              <a:rPr lang="it-IT" dirty="0"/>
              <a:t>per il supporto conoscitivo e operativo del Responsabile Anticorruzione e Trasparenza (RPTC);</a:t>
            </a:r>
          </a:p>
          <a:p>
            <a:r>
              <a:rPr lang="it-IT" dirty="0"/>
              <a:t>rafforzamento ruolo DG ABAP e </a:t>
            </a:r>
            <a:r>
              <a:rPr lang="it-IT" dirty="0" smtClean="0"/>
              <a:t>aumento numero </a:t>
            </a:r>
            <a:r>
              <a:rPr lang="it-IT" dirty="0"/>
              <a:t>Soprintendenze;</a:t>
            </a:r>
          </a:p>
          <a:p>
            <a:pPr lvl="0"/>
            <a:endParaRPr lang="it-IT" dirty="0" smtClean="0"/>
          </a:p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799" y="1645521"/>
            <a:ext cx="5448666" cy="4144694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d</a:t>
            </a:r>
            <a:r>
              <a:rPr lang="it-IT" dirty="0" smtClean="0"/>
              <a:t>efinizione struttura </a:t>
            </a:r>
            <a:r>
              <a:rPr lang="it-IT" dirty="0"/>
              <a:t>dirigenziale per la comunicazione e la gestione del sito </a:t>
            </a:r>
            <a:r>
              <a:rPr lang="it-IT" dirty="0" smtClean="0"/>
              <a:t>istituzionale;</a:t>
            </a:r>
          </a:p>
          <a:p>
            <a:r>
              <a:rPr lang="it-IT" dirty="0" smtClean="0"/>
              <a:t>superamento carenza </a:t>
            </a:r>
            <a:r>
              <a:rPr lang="it-IT" dirty="0"/>
              <a:t>professionalità amministrative e tecnico-informatiche; </a:t>
            </a:r>
          </a:p>
          <a:p>
            <a:pPr lvl="0"/>
            <a:r>
              <a:rPr lang="it-IT" dirty="0"/>
              <a:t>a</a:t>
            </a:r>
            <a:r>
              <a:rPr lang="it-IT" dirty="0" smtClean="0"/>
              <a:t>umento benessere </a:t>
            </a:r>
            <a:r>
              <a:rPr lang="it-IT" dirty="0"/>
              <a:t>organizzativo</a:t>
            </a:r>
            <a:r>
              <a:rPr lang="it-IT" dirty="0" smtClean="0"/>
              <a:t>, anche attraverso </a:t>
            </a:r>
            <a:r>
              <a:rPr lang="it-IT" i="1" dirty="0" err="1" smtClean="0"/>
              <a:t>smart</a:t>
            </a:r>
            <a:r>
              <a:rPr lang="it-IT" i="1" dirty="0" smtClean="0"/>
              <a:t> </a:t>
            </a:r>
            <a:r>
              <a:rPr lang="it-IT" i="1" dirty="0" err="1" smtClean="0"/>
              <a:t>working</a:t>
            </a:r>
            <a:r>
              <a:rPr lang="it-IT" dirty="0" smtClean="0"/>
              <a:t>, </a:t>
            </a:r>
            <a:r>
              <a:rPr lang="it-IT" dirty="0"/>
              <a:t>percorsi di carriera e opportunità di accesso alle posizioni dirigenziali negli ambiti della storia dell’arte, dell’architettura e dell’archeologia.</a:t>
            </a:r>
          </a:p>
          <a:p>
            <a:r>
              <a:rPr lang="it-IT" dirty="0" smtClean="0"/>
              <a:t>riduzione ricorso </a:t>
            </a:r>
            <a:r>
              <a:rPr lang="it-IT" dirty="0"/>
              <a:t>all’istituto ad interim per i dirigenti di livello dirigenziale non </a:t>
            </a:r>
            <a:r>
              <a:rPr lang="it-IT" dirty="0" smtClean="0"/>
              <a:t>generale.</a:t>
            </a:r>
          </a:p>
          <a:p>
            <a:r>
              <a:rPr lang="it-IT" dirty="0"/>
              <a:t>m</a:t>
            </a:r>
            <a:r>
              <a:rPr lang="it-IT" dirty="0" smtClean="0"/>
              <a:t>iglioramento processi e strumenti per la gestione dei contratti di appalto, sponsorizzazione, concessione e altre forme di partenariato pubblico privato. </a:t>
            </a:r>
            <a:endParaRPr lang="it-IT" dirty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0" y="638432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5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300" dirty="0"/>
              <a:t>Principali aree di </a:t>
            </a:r>
            <a:r>
              <a:rPr lang="it-IT" sz="4300" dirty="0" smtClean="0"/>
              <a:t>intervento</a:t>
            </a:r>
            <a:endParaRPr lang="it-IT" sz="43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1369697"/>
            <a:ext cx="11382302" cy="459701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t-IT" dirty="0" smtClean="0"/>
              <a:t>Assunzione di nuovo personale a rafforzo delle strutture centrali e periferiche. In attesa del decreto concretezza richiesta l’attivazione per bandire concorsi nel 2019 per i profili di: Amministrativo </a:t>
            </a:r>
            <a:r>
              <a:rPr lang="it-IT" dirty="0"/>
              <a:t>G</a:t>
            </a:r>
            <a:r>
              <a:rPr lang="it-IT" dirty="0" smtClean="0"/>
              <a:t>estionale, Assistente </a:t>
            </a:r>
            <a:r>
              <a:rPr lang="it-IT" dirty="0"/>
              <a:t>I</a:t>
            </a:r>
            <a:r>
              <a:rPr lang="it-IT" dirty="0" smtClean="0"/>
              <a:t>nformatico, Architetto, Archeologo, Bibliotecario , Archivista e Storico dell’Arte;</a:t>
            </a:r>
          </a:p>
          <a:p>
            <a:pPr lvl="0"/>
            <a:r>
              <a:rPr lang="it-IT" dirty="0"/>
              <a:t>Ampliare l’offerta formativa verso tutte le aree in considerazione delle limitazioni ad oggi previste, che prevedono l’accesso riservato solo al personale di area terza e </a:t>
            </a:r>
            <a:r>
              <a:rPr lang="it-IT" dirty="0" smtClean="0"/>
              <a:t>dirigenziale;</a:t>
            </a:r>
          </a:p>
          <a:p>
            <a:pPr lvl="0"/>
            <a:r>
              <a:rPr lang="it-IT" dirty="0" smtClean="0"/>
              <a:t>Formazione mirata e diffusa sulle competenze digitali;</a:t>
            </a:r>
          </a:p>
          <a:p>
            <a:pPr lvl="0"/>
            <a:r>
              <a:rPr lang="it-IT" dirty="0" smtClean="0"/>
              <a:t>Smart </a:t>
            </a:r>
            <a:r>
              <a:rPr lang="it-IT" dirty="0" err="1" smtClean="0"/>
              <a:t>working</a:t>
            </a:r>
            <a:r>
              <a:rPr lang="it-IT" dirty="0" smtClean="0"/>
              <a:t>  per il 10% della totalità del personale in servizio;</a:t>
            </a:r>
          </a:p>
          <a:p>
            <a:pPr lvl="0"/>
            <a:r>
              <a:rPr lang="it-IT" dirty="0" smtClean="0"/>
              <a:t>Puntare sui talenti già presenti valorizzando le competenze tecnico-scientifiche tramite la formazione e la definizione di percorsi di carriera;</a:t>
            </a:r>
          </a:p>
          <a:p>
            <a:r>
              <a:rPr lang="it-IT" dirty="0" smtClean="0"/>
              <a:t>Opportunità di accesso alle posizioni dirigenziali tecnico-scientifiche;</a:t>
            </a:r>
            <a:endParaRPr lang="it-IT" dirty="0"/>
          </a:p>
          <a:p>
            <a:r>
              <a:rPr lang="it-IT" dirty="0"/>
              <a:t>Sicurezza sui luoghi di lavoro e formazione continua dei Dirigenti e dei Funzionari con incarichi direttivi; </a:t>
            </a:r>
          </a:p>
          <a:p>
            <a:r>
              <a:rPr lang="it-IT" dirty="0" smtClean="0"/>
              <a:t>Benessere organizzativo al centro della attività ministeriale tramite il supporto periferico dei nuovi segretariati interregionali;</a:t>
            </a:r>
          </a:p>
          <a:p>
            <a:r>
              <a:rPr lang="it-IT" dirty="0" smtClean="0"/>
              <a:t>Sviluppo del il benessere organizzativo, aumentando la dimensione dell’ascolto (sondaggi, analisi di clima) ed </a:t>
            </a:r>
            <a:r>
              <a:rPr lang="it-IT" smtClean="0"/>
              <a:t>il maggior coinvolgimento </a:t>
            </a:r>
            <a:r>
              <a:rPr lang="it-IT" dirty="0" smtClean="0"/>
              <a:t>dei dipendenti tramite una sezione dedicata alla </a:t>
            </a:r>
            <a:r>
              <a:rPr lang="it-IT" dirty="0"/>
              <a:t>C</a:t>
            </a:r>
            <a:r>
              <a:rPr lang="it-IT" dirty="0" smtClean="0"/>
              <a:t>omunicazione Interna del Ministero.</a:t>
            </a:r>
          </a:p>
          <a:p>
            <a:endParaRPr lang="it-IT" dirty="0" smtClean="0"/>
          </a:p>
          <a:p>
            <a:endParaRPr lang="it-IT" dirty="0"/>
          </a:p>
          <a:p>
            <a:pPr lvl="0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0" y="638432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/>
              <a:t>Il Segretariato Generale 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271849" y="1191725"/>
            <a:ext cx="11754466" cy="119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E’ stata ipotizzata una nuova configurazione che prevede un </a:t>
            </a:r>
            <a:r>
              <a:rPr lang="it-IT" dirty="0"/>
              <a:t>Nucleo </a:t>
            </a:r>
            <a:r>
              <a:rPr lang="it-IT" dirty="0" smtClean="0"/>
              <a:t>Ispettivo, un Nucleo Anticorruzione e Trasparenza, un’Unità dirigenziale di livello generale per l’innovazione e la digitalizzazione dei processi e 5 </a:t>
            </a:r>
            <a:r>
              <a:rPr lang="it-IT" dirty="0"/>
              <a:t>Servizi di livello dirigenziale non </a:t>
            </a:r>
            <a:r>
              <a:rPr lang="it-IT" dirty="0" smtClean="0"/>
              <a:t>generale, anche tramite accorpamenti funzionali. In particolare, si prevede: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2530626"/>
            <a:ext cx="5519352" cy="3514508"/>
          </a:xfrm>
        </p:spPr>
        <p:txBody>
          <a:bodyPr>
            <a:normAutofit/>
          </a:bodyPr>
          <a:lstStyle/>
          <a:p>
            <a:r>
              <a:rPr lang="it-IT" dirty="0"/>
              <a:t>una struttura deputata alla comunicazione e all’informazione istituzionale;</a:t>
            </a:r>
          </a:p>
          <a:p>
            <a:pPr lvl="0"/>
            <a:r>
              <a:rPr lang="it-IT" dirty="0" smtClean="0"/>
              <a:t>una </a:t>
            </a:r>
            <a:r>
              <a:rPr lang="it-IT" dirty="0"/>
              <a:t>struttura </a:t>
            </a:r>
            <a:r>
              <a:rPr lang="it-IT" dirty="0" smtClean="0"/>
              <a:t>specializzata </a:t>
            </a:r>
            <a:r>
              <a:rPr lang="it-IT" dirty="0"/>
              <a:t>per la realizzazione di interventi sul territorio di particolare complessità e rilievo strategico;</a:t>
            </a:r>
          </a:p>
          <a:p>
            <a:pPr lvl="0"/>
            <a:r>
              <a:rPr lang="it-IT" dirty="0"/>
              <a:t>i</a:t>
            </a:r>
            <a:r>
              <a:rPr lang="it-IT" dirty="0" smtClean="0"/>
              <a:t>stituzione del “Nucleo </a:t>
            </a:r>
            <a:r>
              <a:rPr lang="it-IT" dirty="0"/>
              <a:t>Anticorruzione e Trasparenza”, per il supporto operativo e conoscitivo del </a:t>
            </a:r>
            <a:r>
              <a:rPr lang="it-IT" dirty="0" smtClean="0"/>
              <a:t>RPCT.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281172" y="2530626"/>
            <a:ext cx="6273649" cy="3784747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pic>
        <p:nvPicPr>
          <p:cNvPr id="14" name="Immagine 13"/>
          <p:cNvPicPr/>
          <p:nvPr/>
        </p:nvPicPr>
        <p:blipFill rotWithShape="1">
          <a:blip r:embed="rId2"/>
          <a:srcRect l="11771" t="9496" r="11561" b="8362"/>
          <a:stretch/>
        </p:blipFill>
        <p:spPr bwMode="auto">
          <a:xfrm>
            <a:off x="5568779" y="2298614"/>
            <a:ext cx="6301945" cy="40631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Rettangolo 14"/>
          <p:cNvSpPr/>
          <p:nvPr/>
        </p:nvSpPr>
        <p:spPr>
          <a:xfrm>
            <a:off x="0" y="6364800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Segretariati Interregionali 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half" idx="1"/>
          </p:nvPr>
        </p:nvSpPr>
        <p:spPr>
          <a:xfrm>
            <a:off x="148280" y="1101460"/>
            <a:ext cx="11803892" cy="119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 ritiene di rimodulare l’attuale </a:t>
            </a:r>
            <a:r>
              <a:rPr lang="it-IT" dirty="0"/>
              <a:t>assetto dei Segretari Regionali, per </a:t>
            </a:r>
            <a:r>
              <a:rPr lang="it-IT" dirty="0" smtClean="0"/>
              <a:t>migliorare il </a:t>
            </a:r>
            <a:r>
              <a:rPr lang="it-IT" dirty="0"/>
              <a:t>ruolo di struttura territoriale del </a:t>
            </a:r>
            <a:r>
              <a:rPr lang="it-IT" dirty="0" smtClean="0"/>
              <a:t>Ministero, nei termini seguenti: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148280" y="2133600"/>
            <a:ext cx="5715626" cy="3683452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i</a:t>
            </a:r>
            <a:r>
              <a:rPr lang="it-IT" dirty="0" smtClean="0"/>
              <a:t>stituzione </a:t>
            </a:r>
            <a:r>
              <a:rPr lang="it-IT" dirty="0"/>
              <a:t>di </a:t>
            </a:r>
            <a:r>
              <a:rPr lang="it-IT" dirty="0" smtClean="0"/>
              <a:t>7/8 </a:t>
            </a:r>
            <a:r>
              <a:rPr lang="it-IT" dirty="0"/>
              <a:t>Segretariati Interregionali</a:t>
            </a:r>
            <a:r>
              <a:rPr lang="it-IT" dirty="0" smtClean="0"/>
              <a:t>;</a:t>
            </a:r>
          </a:p>
          <a:p>
            <a:pPr lvl="0"/>
            <a:r>
              <a:rPr lang="it-IT" dirty="0"/>
              <a:t>n</a:t>
            </a:r>
            <a:r>
              <a:rPr lang="it-IT" dirty="0" smtClean="0"/>
              <a:t>on più compiti di tutela ma solo amministrativi, organizzativi (ma anche ispettivi);</a:t>
            </a:r>
          </a:p>
          <a:p>
            <a:pPr lvl="0"/>
            <a:r>
              <a:rPr lang="it-IT" dirty="0" smtClean="0"/>
              <a:t>il Segretario Interregionale è un dirigente amministrativo;</a:t>
            </a:r>
            <a:endParaRPr lang="it-IT" dirty="0"/>
          </a:p>
          <a:p>
            <a:pPr lvl="0"/>
            <a:r>
              <a:rPr lang="it-IT" dirty="0" smtClean="0"/>
              <a:t>collocazione </a:t>
            </a:r>
            <a:r>
              <a:rPr lang="it-IT" dirty="0"/>
              <a:t>dei Segretariati Interregionali non più nell’alveo della Direzione Generale Bilancio, bensì del Segretario Generale, quale </a:t>
            </a:r>
            <a:r>
              <a:rPr lang="it-IT" dirty="0" smtClean="0"/>
              <a:t>centro </a:t>
            </a:r>
            <a:r>
              <a:rPr lang="it-IT" dirty="0"/>
              <a:t>di </a:t>
            </a:r>
            <a:r>
              <a:rPr lang="it-IT" dirty="0" smtClean="0"/>
              <a:t>responsabilità</a:t>
            </a:r>
            <a:r>
              <a:rPr lang="it-IT" dirty="0"/>
              <a:t>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636477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906" y="1789776"/>
            <a:ext cx="6170141" cy="402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Segretariati Interregionali </a:t>
            </a:r>
            <a:endParaRPr lang="it-IT" sz="4400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21275" y="1384183"/>
            <a:ext cx="10651525" cy="465914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it-IT" dirty="0" smtClean="0"/>
              <a:t>Più in dettaglio, trattasi di:</a:t>
            </a:r>
          </a:p>
          <a:p>
            <a:pPr lvl="0"/>
            <a:r>
              <a:rPr lang="it-IT" dirty="0" smtClean="0"/>
              <a:t>coordinamento </a:t>
            </a:r>
            <a:r>
              <a:rPr lang="it-IT" dirty="0"/>
              <a:t>e supporto amministrativo agli uffici periferici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 smtClean="0"/>
              <a:t>compiti </a:t>
            </a:r>
            <a:r>
              <a:rPr lang="it-IT" dirty="0"/>
              <a:t>ispettivi, secondo le indicazioni fornite a livello centrale (anche da parte del RPCT), per mirate attività di </a:t>
            </a:r>
            <a:r>
              <a:rPr lang="it-IT" i="1" dirty="0"/>
              <a:t>auditing </a:t>
            </a:r>
            <a:r>
              <a:rPr lang="it-IT" dirty="0"/>
              <a:t>a livello </a:t>
            </a:r>
            <a:r>
              <a:rPr lang="it-IT" dirty="0" smtClean="0"/>
              <a:t>territoriale (procedimenti amministrativi, sicurezza, anticorruzione, etc</a:t>
            </a:r>
            <a:r>
              <a:rPr lang="it-IT" dirty="0"/>
              <a:t>.</a:t>
            </a:r>
            <a:r>
              <a:rPr lang="it-IT" dirty="0" smtClean="0"/>
              <a:t>);</a:t>
            </a:r>
            <a:endParaRPr lang="it-IT" dirty="0"/>
          </a:p>
          <a:p>
            <a:pPr lvl="0"/>
            <a:r>
              <a:rPr lang="it-IT" dirty="0" smtClean="0"/>
              <a:t>promozione </a:t>
            </a:r>
            <a:r>
              <a:rPr lang="it-IT" dirty="0"/>
              <a:t>benessere sui luoghi di lavoro </a:t>
            </a:r>
            <a:r>
              <a:rPr lang="it-IT" dirty="0" smtClean="0"/>
              <a:t>e </a:t>
            </a:r>
            <a:r>
              <a:rPr lang="it-IT" dirty="0"/>
              <a:t>conciliazione dei tempi di vita – lavoro, anche </a:t>
            </a:r>
            <a:r>
              <a:rPr lang="it-IT" dirty="0" smtClean="0"/>
              <a:t>mediante </a:t>
            </a:r>
            <a:r>
              <a:rPr lang="it-IT" i="1" dirty="0" err="1" smtClean="0"/>
              <a:t>smart</a:t>
            </a:r>
            <a:r>
              <a:rPr lang="it-IT" i="1" dirty="0" smtClean="0"/>
              <a:t> </a:t>
            </a:r>
            <a:r>
              <a:rPr lang="it-IT" i="1" dirty="0" err="1" smtClean="0"/>
              <a:t>working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/>
              <a:t>relazioni sindacali, contrattazione collettiva a livello territoriale, anche prendendo parte a trattative e tavoli separati in caso di raffreddamento dei conflitti; </a:t>
            </a:r>
          </a:p>
          <a:p>
            <a:pPr lvl="0"/>
            <a:r>
              <a:rPr lang="it-IT" dirty="0"/>
              <a:t>piani d'azione, progetti territoriali e strategie per </a:t>
            </a:r>
            <a:r>
              <a:rPr lang="it-IT" dirty="0" smtClean="0"/>
              <a:t>l’</a:t>
            </a:r>
            <a:r>
              <a:rPr lang="it-IT" dirty="0" err="1" smtClean="0"/>
              <a:t>efficientamento</a:t>
            </a:r>
            <a:r>
              <a:rPr lang="it-IT" dirty="0" smtClean="0"/>
              <a:t> </a:t>
            </a:r>
            <a:r>
              <a:rPr lang="it-IT" dirty="0"/>
              <a:t>dell'amministrazione attraverso le tecnologie dell'informazione e della comunicazione, assicurandone il monitoraggio e verificandone l'attuazione</a:t>
            </a:r>
            <a:r>
              <a:rPr lang="it-IT" dirty="0" smtClean="0"/>
              <a:t>;</a:t>
            </a:r>
            <a:endParaRPr lang="it-IT" dirty="0"/>
          </a:p>
          <a:p>
            <a:pPr lvl="0"/>
            <a:r>
              <a:rPr lang="it-IT" dirty="0"/>
              <a:t>s</a:t>
            </a:r>
            <a:r>
              <a:rPr lang="it-IT" dirty="0" smtClean="0"/>
              <a:t>volgimento </a:t>
            </a:r>
            <a:r>
              <a:rPr lang="it-IT" dirty="0"/>
              <a:t>delle funzioni di stazione appaltante per tutte le strutture periferiche del </a:t>
            </a:r>
            <a:r>
              <a:rPr lang="it-IT" dirty="0" err="1"/>
              <a:t>Mibac</a:t>
            </a:r>
            <a:r>
              <a:rPr lang="it-IT" dirty="0"/>
              <a:t> sulla base degli indirizzi della DG Contratti e nell’ambito di soglie di valore </a:t>
            </a:r>
            <a:r>
              <a:rPr lang="it-IT" dirty="0" smtClean="0"/>
              <a:t>unitarie</a:t>
            </a:r>
          </a:p>
          <a:p>
            <a:r>
              <a:rPr lang="it-IT" dirty="0"/>
              <a:t>e</a:t>
            </a:r>
            <a:r>
              <a:rPr lang="it-IT" dirty="0" smtClean="0"/>
              <a:t>liminazione </a:t>
            </a:r>
            <a:r>
              <a:rPr lang="it-IT" dirty="0"/>
              <a:t>delle competenze tecniche in materia di tutela, con contestuale soppressione del </a:t>
            </a:r>
            <a:r>
              <a:rPr lang="it-IT" dirty="0" err="1"/>
              <a:t>Corepacu</a:t>
            </a:r>
            <a:r>
              <a:rPr lang="it-IT" dirty="0"/>
              <a:t>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0" y="6364778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05" y="182808"/>
            <a:ext cx="12060195" cy="1072319"/>
          </a:xfrm>
        </p:spPr>
        <p:txBody>
          <a:bodyPr>
            <a:normAutofit/>
          </a:bodyPr>
          <a:lstStyle/>
          <a:p>
            <a:r>
              <a:rPr lang="it-IT" sz="4400" dirty="0" smtClean="0"/>
              <a:t>Musei dotati di autonomia speciale 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2388973"/>
            <a:ext cx="5741774" cy="3506120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6367849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6054811" y="1930171"/>
            <a:ext cx="5263978" cy="4003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Prestiti</a:t>
            </a:r>
            <a:endParaRPr lang="it-IT" b="1" dirty="0"/>
          </a:p>
          <a:p>
            <a:r>
              <a:rPr lang="it-IT" dirty="0"/>
              <a:t>Rafforzamento </a:t>
            </a:r>
            <a:r>
              <a:rPr lang="it-IT" dirty="0" smtClean="0"/>
              <a:t>forme </a:t>
            </a:r>
            <a:r>
              <a:rPr lang="it-IT" dirty="0"/>
              <a:t>di coordinamento </a:t>
            </a:r>
            <a:r>
              <a:rPr lang="it-IT" dirty="0" smtClean="0"/>
              <a:t>tra i </a:t>
            </a:r>
            <a:r>
              <a:rPr lang="it-IT" dirty="0"/>
              <a:t>Direttori </a:t>
            </a:r>
            <a:r>
              <a:rPr lang="it-IT" dirty="0" smtClean="0"/>
              <a:t>dei </a:t>
            </a:r>
            <a:r>
              <a:rPr lang="it-IT" dirty="0"/>
              <a:t>Musei </a:t>
            </a:r>
            <a:r>
              <a:rPr lang="it-IT" dirty="0" smtClean="0"/>
              <a:t>Autonomi e le DDGG competenti (Musei, ABAP, Archivi, Biblioteche);</a:t>
            </a:r>
            <a:endParaRPr lang="it-IT" dirty="0"/>
          </a:p>
          <a:p>
            <a:r>
              <a:rPr lang="it-IT" dirty="0" smtClean="0"/>
              <a:t>Rafforzamento forme di coordinamento per i  </a:t>
            </a:r>
            <a:r>
              <a:rPr lang="it-IT" dirty="0"/>
              <a:t>prestiti </a:t>
            </a:r>
            <a:r>
              <a:rPr lang="it-IT" dirty="0" smtClean="0"/>
              <a:t>a livello internazionale tra </a:t>
            </a:r>
            <a:r>
              <a:rPr lang="it-IT" dirty="0"/>
              <a:t>i Direttori dei Musei Autonomi </a:t>
            </a:r>
            <a:r>
              <a:rPr lang="it-IT" dirty="0" smtClean="0"/>
              <a:t>e il Segretariato Generale di cui garantire la prevenzione informazione per le relative attività di programmazione e diplomazia culturale.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0" y="6353435"/>
            <a:ext cx="11434119" cy="205946"/>
          </a:xfrm>
          <a:prstGeom prst="rect">
            <a:avLst/>
          </a:prstGeom>
          <a:solidFill>
            <a:srgbClr val="1142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 MINISTERO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PER I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BENI E </a:t>
            </a:r>
            <a:r>
              <a:rPr lang="it-IT" sz="1200" kern="0" dirty="0" smtClean="0">
                <a:solidFill>
                  <a:prstClr val="white"/>
                </a:solidFill>
                <a:latin typeface="Gill Sans MT" panose="020B0502020104020203" pitchFamily="34" charset="77"/>
              </a:rPr>
              <a:t>LE </a:t>
            </a:r>
            <a:r>
              <a:rPr lang="it-IT" sz="1200" kern="0" dirty="0">
                <a:solidFill>
                  <a:prstClr val="white"/>
                </a:solidFill>
                <a:latin typeface="Gill Sans MT" panose="020B0502020104020203" pitchFamily="34" charset="77"/>
              </a:rPr>
              <a:t>ATTIVITÀ CULTURALI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692" y="6172659"/>
            <a:ext cx="1365622" cy="83522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sz="half" idx="1"/>
          </p:nvPr>
        </p:nvSpPr>
        <p:spPr>
          <a:xfrm>
            <a:off x="131805" y="1930171"/>
            <a:ext cx="5585255" cy="40035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Semplificazione ed </a:t>
            </a:r>
            <a:r>
              <a:rPr lang="it-IT" b="1" dirty="0" err="1" smtClean="0"/>
              <a:t>efficientamento</a:t>
            </a:r>
            <a:endParaRPr lang="it-IT" b="1" dirty="0"/>
          </a:p>
          <a:p>
            <a:r>
              <a:rPr lang="it-IT" dirty="0"/>
              <a:t>r</a:t>
            </a:r>
            <a:r>
              <a:rPr lang="it-IT" dirty="0" smtClean="0"/>
              <a:t>iforma </a:t>
            </a:r>
            <a:r>
              <a:rPr lang="it-IT" i="1" dirty="0" err="1" smtClean="0"/>
              <a:t>governance</a:t>
            </a:r>
            <a:r>
              <a:rPr lang="it-IT" dirty="0" smtClean="0"/>
              <a:t> attraverso l’eliminazione </a:t>
            </a:r>
            <a:r>
              <a:rPr lang="it-IT" dirty="0"/>
              <a:t>del Consiglio </a:t>
            </a:r>
            <a:r>
              <a:rPr lang="it-IT" dirty="0" smtClean="0"/>
              <a:t>d’Amministrazione;</a:t>
            </a:r>
            <a:endParaRPr lang="it-IT" dirty="0"/>
          </a:p>
          <a:p>
            <a:r>
              <a:rPr lang="it-IT" dirty="0"/>
              <a:t>r</a:t>
            </a:r>
            <a:r>
              <a:rPr lang="it-IT" dirty="0" smtClean="0"/>
              <a:t>afforzamento ruolo </a:t>
            </a:r>
            <a:r>
              <a:rPr lang="it-IT" dirty="0"/>
              <a:t>del </a:t>
            </a:r>
            <a:r>
              <a:rPr lang="it-IT" dirty="0" smtClean="0"/>
              <a:t>Comitato scientifico, </a:t>
            </a:r>
            <a:r>
              <a:rPr lang="it-IT" dirty="0"/>
              <a:t>i cui membri sono nominati </a:t>
            </a:r>
            <a:r>
              <a:rPr lang="it-IT" dirty="0" smtClean="0"/>
              <a:t>dal</a:t>
            </a:r>
            <a:r>
              <a:rPr lang="it-IT" b="1" dirty="0" smtClean="0"/>
              <a:t> </a:t>
            </a:r>
            <a:r>
              <a:rPr lang="it-IT" dirty="0"/>
              <a:t>Ministro sulla base di una “rosa di nomi” presentata dal </a:t>
            </a:r>
            <a:r>
              <a:rPr lang="it-IT" dirty="0" smtClean="0"/>
              <a:t>Direttore</a:t>
            </a:r>
            <a:r>
              <a:rPr lang="it-IT" dirty="0"/>
              <a:t>;</a:t>
            </a:r>
            <a:endParaRPr lang="it-IT" dirty="0" smtClean="0"/>
          </a:p>
          <a:p>
            <a:r>
              <a:rPr lang="it-IT" dirty="0" smtClean="0"/>
              <a:t>Rafforzamento forme di coordinamento tra i </a:t>
            </a:r>
            <a:r>
              <a:rPr lang="it-IT" dirty="0"/>
              <a:t>Direttori dei Musei </a:t>
            </a:r>
            <a:r>
              <a:rPr lang="it-IT" dirty="0" smtClean="0"/>
              <a:t>autonomi, la </a:t>
            </a:r>
            <a:r>
              <a:rPr lang="it-IT" dirty="0"/>
              <a:t>DG </a:t>
            </a:r>
            <a:r>
              <a:rPr lang="it-IT" dirty="0" smtClean="0"/>
              <a:t>Musei e il Segretariato Generale (anche per funzioni RPTC). </a:t>
            </a:r>
          </a:p>
          <a:p>
            <a:pPr marL="0" indent="0">
              <a:buNone/>
            </a:pPr>
            <a:r>
              <a:rPr lang="it-IT" b="1" dirty="0" smtClean="0"/>
              <a:t>Tutela</a:t>
            </a:r>
            <a:endParaRPr lang="it-IT" b="1" dirty="0"/>
          </a:p>
          <a:p>
            <a:r>
              <a:rPr lang="it-IT" dirty="0" smtClean="0"/>
              <a:t>Razionalizzazione forme </a:t>
            </a:r>
            <a:r>
              <a:rPr lang="it-IT" dirty="0"/>
              <a:t>di coordinamento tra i Direttori dei Musei autonomi e la DG ABAP nei casi di realizzazione di interventi e di opere incidenti su edifici assegnati a Musei e a Parchi Archeologici, </a:t>
            </a:r>
            <a:r>
              <a:rPr lang="it-IT" dirty="0" smtClean="0"/>
              <a:t>tenuto conto </a:t>
            </a:r>
            <a:r>
              <a:rPr lang="it-IT" dirty="0"/>
              <a:t>della diversa tipologia e natura </a:t>
            </a:r>
            <a:r>
              <a:rPr lang="it-IT" dirty="0" smtClean="0"/>
              <a:t>dell’intervento.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10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1204</TotalTime>
  <Words>1963</Words>
  <Application>Microsoft Office PowerPoint</Application>
  <PresentationFormat>Personalizzato</PresentationFormat>
  <Paragraphs>157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Legno</vt:lpstr>
      <vt:lpstr>Commissione di studio per lo sviluppo e l’assestamento organizzativo del MIBAC.       (D.M. 31 gennaio 2019)</vt:lpstr>
      <vt:lpstr>Metodologia</vt:lpstr>
      <vt:lpstr>Metodologia – principi</vt:lpstr>
      <vt:lpstr>Principali aree di intervento</vt:lpstr>
      <vt:lpstr>Principali aree di intervento</vt:lpstr>
      <vt:lpstr>Il Segretariato Generale </vt:lpstr>
      <vt:lpstr>Segretariati Interregionali </vt:lpstr>
      <vt:lpstr>Segretariati Interregionali </vt:lpstr>
      <vt:lpstr>Musei dotati di autonomia speciale </vt:lpstr>
      <vt:lpstr>Direzione Reti Museali (ex Poli Regionali)</vt:lpstr>
      <vt:lpstr>Musei e Reti Museali </vt:lpstr>
      <vt:lpstr>D.G. Contratti</vt:lpstr>
      <vt:lpstr>D.G. ABAP e SABAP</vt:lpstr>
      <vt:lpstr>SABAP</vt:lpstr>
      <vt:lpstr>SABAP</vt:lpstr>
      <vt:lpstr>Archivi e Soprintendenze Archivistiche</vt:lpstr>
      <vt:lpstr>D.G. Creatività Contemporanea e Rigenerazione Urbana</vt:lpstr>
      <vt:lpstr>Road 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</dc:title>
  <dc:creator>benzia alessandro</dc:creator>
  <cp:lastModifiedBy>Sandro Porzia</cp:lastModifiedBy>
  <cp:revision>110</cp:revision>
  <cp:lastPrinted>2019-03-27T13:46:14Z</cp:lastPrinted>
  <dcterms:created xsi:type="dcterms:W3CDTF">2019-03-13T19:50:32Z</dcterms:created>
  <dcterms:modified xsi:type="dcterms:W3CDTF">2019-04-08T08:40:32Z</dcterms:modified>
</cp:coreProperties>
</file>